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304" r:id="rId2"/>
    <p:sldId id="654" r:id="rId3"/>
    <p:sldId id="692" r:id="rId4"/>
    <p:sldId id="693" r:id="rId5"/>
    <p:sldId id="704" r:id="rId6"/>
    <p:sldId id="730" r:id="rId7"/>
    <p:sldId id="736" r:id="rId8"/>
    <p:sldId id="733" r:id="rId9"/>
    <p:sldId id="742" r:id="rId10"/>
    <p:sldId id="738" r:id="rId11"/>
    <p:sldId id="735" r:id="rId12"/>
    <p:sldId id="731" r:id="rId13"/>
    <p:sldId id="741" r:id="rId14"/>
    <p:sldId id="647" r:id="rId15"/>
    <p:sldId id="744" r:id="rId16"/>
    <p:sldId id="709" r:id="rId17"/>
    <p:sldId id="732" r:id="rId18"/>
    <p:sldId id="740" r:id="rId19"/>
    <p:sldId id="734" r:id="rId20"/>
    <p:sldId id="721" r:id="rId21"/>
    <p:sldId id="725" r:id="rId22"/>
    <p:sldId id="726" r:id="rId23"/>
    <p:sldId id="727" r:id="rId24"/>
    <p:sldId id="729" r:id="rId25"/>
    <p:sldId id="745" r:id="rId26"/>
    <p:sldId id="739" r:id="rId27"/>
    <p:sldId id="722" r:id="rId28"/>
    <p:sldId id="723" r:id="rId29"/>
    <p:sldId id="724" r:id="rId30"/>
    <p:sldId id="747" r:id="rId31"/>
    <p:sldId id="684" r:id="rId32"/>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7729"/>
    <a:srgbClr val="FF0000"/>
    <a:srgbClr val="E49B4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95" autoAdjust="0"/>
    <p:restoredTop sz="70865" autoAdjust="0"/>
  </p:normalViewPr>
  <p:slideViewPr>
    <p:cSldViewPr>
      <p:cViewPr>
        <p:scale>
          <a:sx n="40" d="100"/>
          <a:sy n="40" d="100"/>
        </p:scale>
        <p:origin x="-2184" y="-888"/>
      </p:cViewPr>
      <p:guideLst>
        <p:guide orient="horz" pos="2160"/>
        <p:guide pos="2880"/>
      </p:guideLst>
    </p:cSldViewPr>
  </p:slideViewPr>
  <p:notesTextViewPr>
    <p:cViewPr>
      <p:scale>
        <a:sx n="100" d="100"/>
        <a:sy n="100" d="100"/>
      </p:scale>
      <p:origin x="0" y="0"/>
    </p:cViewPr>
  </p:notesTextViewPr>
  <p:sorterViewPr>
    <p:cViewPr>
      <p:scale>
        <a:sx n="40" d="100"/>
        <a:sy n="40" d="100"/>
      </p:scale>
      <p:origin x="0" y="0"/>
    </p:cViewPr>
  </p:sorterViewPr>
  <p:notesViewPr>
    <p:cSldViewPr>
      <p:cViewPr varScale="1">
        <p:scale>
          <a:sx n="51" d="100"/>
          <a:sy n="51" d="100"/>
        </p:scale>
        <p:origin x="-2285" y="-96"/>
      </p:cViewPr>
      <p:guideLst>
        <p:guide orient="horz" pos="2932"/>
        <p:guide pos="2212"/>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979" cy="465773"/>
          </a:xfrm>
          <a:prstGeom prst="rect">
            <a:avLst/>
          </a:prstGeom>
        </p:spPr>
        <p:txBody>
          <a:bodyPr vert="horz" lIns="91567" tIns="45785" rIns="91567" bIns="45785"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7531" y="0"/>
            <a:ext cx="3043979" cy="465773"/>
          </a:xfrm>
          <a:prstGeom prst="rect">
            <a:avLst/>
          </a:prstGeom>
        </p:spPr>
        <p:txBody>
          <a:bodyPr vert="horz" lIns="91567" tIns="45785" rIns="91567" bIns="45785" rtlCol="0"/>
          <a:lstStyle>
            <a:lvl1pPr algn="r" fontAlgn="auto">
              <a:spcBef>
                <a:spcPts val="0"/>
              </a:spcBef>
              <a:spcAft>
                <a:spcPts val="0"/>
              </a:spcAft>
              <a:defRPr sz="1200">
                <a:latin typeface="+mn-lt"/>
              </a:defRPr>
            </a:lvl1pPr>
          </a:lstStyle>
          <a:p>
            <a:pPr>
              <a:defRPr/>
            </a:pPr>
            <a:fld id="{7930CAB3-5A27-4600-827C-1FF9CD115CDE}" type="datetimeFigureOut">
              <a:rPr lang="en-US"/>
              <a:pPr>
                <a:defRPr/>
              </a:pPr>
              <a:t>7/30/2012</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1567" tIns="45785" rIns="91567" bIns="45785" rtlCol="0" anchor="ctr"/>
          <a:lstStyle/>
          <a:p>
            <a:pPr lvl="0"/>
            <a:endParaRPr lang="en-US" noProof="0" dirty="0"/>
          </a:p>
        </p:txBody>
      </p:sp>
      <p:sp>
        <p:nvSpPr>
          <p:cNvPr id="5" name="Notes Placeholder 4"/>
          <p:cNvSpPr>
            <a:spLocks noGrp="1"/>
          </p:cNvSpPr>
          <p:nvPr>
            <p:ph type="body" sz="quarter" idx="3"/>
          </p:nvPr>
        </p:nvSpPr>
        <p:spPr>
          <a:xfrm>
            <a:off x="702946" y="4422459"/>
            <a:ext cx="5617208" cy="4188778"/>
          </a:xfrm>
          <a:prstGeom prst="rect">
            <a:avLst/>
          </a:prstGeom>
        </p:spPr>
        <p:txBody>
          <a:bodyPr vert="horz" lIns="91567" tIns="45785" rIns="91567" bIns="45785"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1" y="8841738"/>
            <a:ext cx="3043979" cy="465773"/>
          </a:xfrm>
          <a:prstGeom prst="rect">
            <a:avLst/>
          </a:prstGeom>
        </p:spPr>
        <p:txBody>
          <a:bodyPr vert="horz" lIns="91567" tIns="45785" rIns="91567" bIns="45785"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7531" y="8841738"/>
            <a:ext cx="3043979" cy="465773"/>
          </a:xfrm>
          <a:prstGeom prst="rect">
            <a:avLst/>
          </a:prstGeom>
        </p:spPr>
        <p:txBody>
          <a:bodyPr vert="horz" lIns="91567" tIns="45785" rIns="91567" bIns="45785" rtlCol="0" anchor="b"/>
          <a:lstStyle>
            <a:lvl1pPr algn="r" fontAlgn="auto">
              <a:spcBef>
                <a:spcPts val="0"/>
              </a:spcBef>
              <a:spcAft>
                <a:spcPts val="0"/>
              </a:spcAft>
              <a:defRPr sz="1200">
                <a:latin typeface="+mn-lt"/>
              </a:defRPr>
            </a:lvl1pPr>
          </a:lstStyle>
          <a:p>
            <a:pPr>
              <a:defRPr/>
            </a:pPr>
            <a:fld id="{69FEF7E7-D8FE-4245-858D-20DD728335A5}"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xfrm>
            <a:off x="3052763" y="228600"/>
            <a:ext cx="917575" cy="687388"/>
          </a:xfrm>
          <a:noFill/>
          <a:ln>
            <a:solidFill>
              <a:srgbClr val="000000"/>
            </a:solidFill>
            <a:miter lim="800000"/>
            <a:headEnd/>
            <a:tailEnd/>
          </a:ln>
        </p:spPr>
      </p:sp>
      <p:sp>
        <p:nvSpPr>
          <p:cNvPr id="58371" name="Notes Placeholder 2"/>
          <p:cNvSpPr>
            <a:spLocks noGrp="1"/>
          </p:cNvSpPr>
          <p:nvPr>
            <p:ph type="body" idx="1"/>
          </p:nvPr>
        </p:nvSpPr>
        <p:spPr bwMode="auto">
          <a:xfrm>
            <a:off x="229014" y="1144562"/>
            <a:ext cx="6565072" cy="7466675"/>
          </a:xfrm>
          <a:noFill/>
        </p:spPr>
        <p:txBody>
          <a:bodyPr wrap="square" numCol="1" anchor="t" anchorCtr="0" compatLnSpc="1">
            <a:prstTxWarp prst="textNoShape">
              <a:avLst/>
            </a:prstTxWarp>
            <a:normAutofit/>
          </a:bodyPr>
          <a:lstStyle/>
          <a:p>
            <a:endParaRPr lang="en-US" dirty="0" smtClean="0"/>
          </a:p>
        </p:txBody>
      </p:sp>
      <p:sp>
        <p:nvSpPr>
          <p:cNvPr id="4" name="Slide Number Placeholder 3"/>
          <p:cNvSpPr>
            <a:spLocks noGrp="1"/>
          </p:cNvSpPr>
          <p:nvPr>
            <p:ph type="sldNum" sz="quarter" idx="5"/>
          </p:nvPr>
        </p:nvSpPr>
        <p:spPr/>
        <p:txBody>
          <a:bodyPr/>
          <a:lstStyle/>
          <a:p>
            <a:pPr>
              <a:defRPr/>
            </a:pPr>
            <a:fld id="{F5281F4A-DAAF-4D52-BCD7-8076BAB44CCE}"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52700" y="698500"/>
            <a:ext cx="1917700" cy="1438275"/>
          </a:xfrm>
        </p:spPr>
      </p:sp>
      <p:sp>
        <p:nvSpPr>
          <p:cNvPr id="3" name="Notes Placeholder 2"/>
          <p:cNvSpPr>
            <a:spLocks noGrp="1"/>
          </p:cNvSpPr>
          <p:nvPr>
            <p:ph type="body" idx="1"/>
          </p:nvPr>
        </p:nvSpPr>
        <p:spPr>
          <a:xfrm>
            <a:off x="229015" y="2289124"/>
            <a:ext cx="6641409" cy="6322113"/>
          </a:xfrm>
        </p:spPr>
        <p:txBody>
          <a:bodyPr>
            <a:normAutofit/>
          </a:bodyPr>
          <a:lstStyle/>
          <a:p>
            <a:r>
              <a:rPr lang="en-US" sz="2000" dirty="0" smtClean="0"/>
              <a:t>What’s the focus of fractional thinking? How does this focus develop fraction understanding through the grades?</a:t>
            </a:r>
          </a:p>
          <a:p>
            <a:pPr>
              <a:buFont typeface="Arial" pitchFamily="34" charset="0"/>
              <a:buChar char="•"/>
            </a:pPr>
            <a:r>
              <a:rPr lang="en-US" sz="2000" dirty="0" smtClean="0"/>
              <a:t>Read first 3 bullets </a:t>
            </a:r>
          </a:p>
          <a:p>
            <a:pPr>
              <a:buFont typeface="Arial" pitchFamily="34" charset="0"/>
              <a:buChar char="•"/>
            </a:pPr>
            <a:r>
              <a:rPr lang="en-US" sz="2000" dirty="0" smtClean="0"/>
              <a:t>4</a:t>
            </a:r>
            <a:r>
              <a:rPr lang="en-US" sz="2000" baseline="30000" dirty="0" smtClean="0"/>
              <a:t>th</a:t>
            </a:r>
            <a:r>
              <a:rPr lang="en-US" sz="2000" dirty="0" smtClean="0"/>
              <a:t> bullet - If you unitize fractions you can apply whole number concepts to fractions. </a:t>
            </a:r>
          </a:p>
          <a:p>
            <a:pPr lvl="1">
              <a:buFont typeface="Wingdings" pitchFamily="2" charset="2"/>
              <a:buChar char="Ø"/>
            </a:pPr>
            <a:r>
              <a:rPr lang="en-US" sz="2000" dirty="0" smtClean="0"/>
              <a:t>This is the most reliable mathematical expertise students have. </a:t>
            </a:r>
          </a:p>
          <a:p>
            <a:pPr lvl="1">
              <a:buFont typeface="Wingdings" pitchFamily="2" charset="2"/>
              <a:buChar char="Ø"/>
            </a:pPr>
            <a:r>
              <a:rPr lang="en-US" sz="2000" dirty="0" smtClean="0"/>
              <a:t>It makes sense, and provides a solid foundation. (Thanks, Phil </a:t>
            </a:r>
            <a:r>
              <a:rPr lang="en-US" sz="2000" dirty="0" err="1" smtClean="0"/>
              <a:t>Daro</a:t>
            </a:r>
            <a:r>
              <a:rPr lang="en-US" sz="2000" dirty="0" smtClean="0"/>
              <a:t>!)</a:t>
            </a:r>
          </a:p>
          <a:p>
            <a:pPr lvl="1">
              <a:buFont typeface="Wingdings" pitchFamily="2" charset="2"/>
              <a:buChar char="Ø"/>
            </a:pPr>
            <a:r>
              <a:rPr lang="en-US" sz="2000" dirty="0" smtClean="0"/>
              <a:t>So critical for middle and high school work…so important to develop concretely</a:t>
            </a:r>
            <a:endParaRPr lang="en-US" sz="2000" dirty="0"/>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xfrm>
            <a:off x="3308350" y="228600"/>
            <a:ext cx="406400" cy="3048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4755" name="Notes Placeholder 2"/>
          <p:cNvSpPr>
            <a:spLocks noGrp="1"/>
          </p:cNvSpPr>
          <p:nvPr>
            <p:ph type="body" idx="1"/>
          </p:nvPr>
        </p:nvSpPr>
        <p:spPr bwMode="auto">
          <a:xfrm>
            <a:off x="305353" y="610433"/>
            <a:ext cx="6488733" cy="8000804"/>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r>
              <a:rPr lang="en-US" sz="1500" dirty="0" smtClean="0"/>
              <a:t>In the spirit of focus, we have some support materials available to us from the authors of the CC, in collaboration with organizations like Achieve, Student Achievement Partners (founding members include David Coleman, Jason </a:t>
            </a:r>
            <a:r>
              <a:rPr lang="en-US" sz="1500" dirty="0" err="1" smtClean="0"/>
              <a:t>Zimba</a:t>
            </a:r>
            <a:r>
              <a:rPr lang="en-US" sz="1500" dirty="0" smtClean="0"/>
              <a:t> and Bill McCallum), and state assessment/curriculum teams.  </a:t>
            </a:r>
          </a:p>
          <a:p>
            <a:pPr>
              <a:buFont typeface="Arial" pitchFamily="34" charset="0"/>
              <a:buChar char="•"/>
            </a:pPr>
            <a:r>
              <a:rPr lang="en-US" sz="1500" dirty="0" smtClean="0"/>
              <a:t>They have outlined the clusters at each grade level and are currently working on high school course cluster delineation. </a:t>
            </a:r>
          </a:p>
          <a:p>
            <a:pPr>
              <a:buFont typeface="Arial" pitchFamily="34" charset="0"/>
              <a:buChar char="•"/>
            </a:pPr>
            <a:r>
              <a:rPr lang="en-US" sz="1500" dirty="0" smtClean="0"/>
              <a:t>Not all of the content in a given grade is emphasized equally in the standards. Some clusters require greater emphasis, or focus, than the others based on the depth of the ideas, the time that they take to master, and/or their importance to future mathematics or the demands of college and career readiness. </a:t>
            </a:r>
          </a:p>
          <a:p>
            <a:pPr>
              <a:buFont typeface="Arial" pitchFamily="34" charset="0"/>
              <a:buChar char="•"/>
            </a:pPr>
            <a:r>
              <a:rPr lang="en-US" sz="1500" dirty="0" smtClean="0"/>
              <a:t>In addition, an intense focus on the most critical material at each grade allows depth in learning, which is carried out through the Standards for Mathematical Practice.</a:t>
            </a:r>
          </a:p>
          <a:p>
            <a:pPr>
              <a:buFont typeface="Arial" pitchFamily="34" charset="0"/>
              <a:buChar char="•"/>
            </a:pPr>
            <a:r>
              <a:rPr lang="en-US" sz="1500" dirty="0" smtClean="0"/>
              <a:t>To say that some things have greater emphasis is not to say that anything in the standards can safely be neglected in instruction. </a:t>
            </a:r>
          </a:p>
          <a:p>
            <a:pPr lvl="1">
              <a:buFont typeface="Wingdings" pitchFamily="2" charset="2"/>
              <a:buChar char="Ø"/>
            </a:pPr>
            <a:r>
              <a:rPr lang="en-US" sz="1500" dirty="0" smtClean="0"/>
              <a:t>This table identifies the Major Clusters, Additional Clusters, and Supporting Clusters for this grade.</a:t>
            </a:r>
          </a:p>
          <a:p>
            <a:pPr lvl="2">
              <a:buFont typeface="Wingdings" pitchFamily="2" charset="2"/>
              <a:buChar char="q"/>
            </a:pPr>
            <a:r>
              <a:rPr lang="en-US" sz="1500" dirty="0" smtClean="0"/>
              <a:t>So, my first thought is are these three categories creating power standards?</a:t>
            </a:r>
          </a:p>
          <a:p>
            <a:pPr lvl="2">
              <a:buFont typeface="Wingdings" pitchFamily="2" charset="2"/>
              <a:buChar char="q"/>
            </a:pPr>
            <a:r>
              <a:rPr lang="en-US" sz="1500" dirty="0" smtClean="0"/>
              <a:t>Major clusters are not to be confused with power standards which often create an exclusive curriculum in which other standards are often neglected, or not taught at all, and this can leave gaps in student skill and understanding creating negative consequences on learning progressions.</a:t>
            </a:r>
          </a:p>
          <a:p>
            <a:pPr lvl="2">
              <a:buFont typeface="Wingdings" pitchFamily="2" charset="2"/>
              <a:buChar char="q"/>
            </a:pPr>
            <a:r>
              <a:rPr lang="en-US" sz="1500" dirty="0" smtClean="0"/>
              <a:t>Good way to think of it…major clusters are like the posts on a fence, posts are very important to that fence, but we still the rest of the fence for it to be considered a fence and to keep it standing.</a:t>
            </a:r>
          </a:p>
          <a:p>
            <a:pPr lvl="3">
              <a:buFont typeface="Wingdings" pitchFamily="2" charset="2"/>
              <a:buChar char="v"/>
            </a:pPr>
            <a:r>
              <a:rPr lang="en-US" sz="1500" dirty="0" smtClean="0"/>
              <a:t>The additional and supporting clusters can not be ignored and they help connect the posts and keep the fence standing.  Without the additional and supporting clusters, we have no fence.</a:t>
            </a:r>
          </a:p>
        </p:txBody>
      </p:sp>
      <p:sp>
        <p:nvSpPr>
          <p:cNvPr id="4" name="Slide Number Placeholder 3"/>
          <p:cNvSpPr>
            <a:spLocks noGrp="1"/>
          </p:cNvSpPr>
          <p:nvPr>
            <p:ph type="sldNum" sz="quarter" idx="5"/>
          </p:nvPr>
        </p:nvSpPr>
        <p:spPr/>
        <p:txBody>
          <a:bodyPr/>
          <a:lstStyle/>
          <a:p>
            <a:pPr>
              <a:defRPr/>
            </a:pPr>
            <a:fld id="{BB95F075-D885-4DCD-8981-CBE8945D23FF}"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2703513" y="700088"/>
            <a:ext cx="1616075" cy="1212850"/>
          </a:xfrm>
          <a:noFill/>
          <a:ln>
            <a:solidFill>
              <a:srgbClr val="000000"/>
            </a:solidFill>
            <a:miter lim="800000"/>
            <a:headEnd/>
            <a:tailEnd/>
          </a:ln>
        </p:spPr>
      </p:sp>
      <p:sp>
        <p:nvSpPr>
          <p:cNvPr id="72707" name="Notes Placeholder 2"/>
          <p:cNvSpPr>
            <a:spLocks noGrp="1"/>
          </p:cNvSpPr>
          <p:nvPr>
            <p:ph type="body" idx="1"/>
          </p:nvPr>
        </p:nvSpPr>
        <p:spPr bwMode="auto">
          <a:xfrm>
            <a:off x="381690" y="1987086"/>
            <a:ext cx="6412396" cy="6624150"/>
          </a:xfrm>
          <a:noFill/>
        </p:spPr>
        <p:txBody>
          <a:bodyPr wrap="square" numCol="1" anchor="t" anchorCtr="0" compatLnSpc="1">
            <a:prstTxWarp prst="textNoShape">
              <a:avLst/>
            </a:prstTxWarp>
            <a:normAutofit/>
          </a:bodyPr>
          <a:lstStyle/>
          <a:p>
            <a:pPr eaLnBrk="1" hangingPunct="1">
              <a:spcBef>
                <a:spcPct val="0"/>
              </a:spcBef>
            </a:pPr>
            <a:r>
              <a:rPr lang="en-US" sz="2000" dirty="0" smtClean="0"/>
              <a:t>How do you define coherence?  What does it mean to you?</a:t>
            </a:r>
          </a:p>
          <a:p>
            <a:pPr eaLnBrk="1" hangingPunct="1">
              <a:spcBef>
                <a:spcPct val="0"/>
              </a:spcBef>
              <a:buFont typeface="Arial" pitchFamily="34" charset="0"/>
              <a:buChar char="•"/>
            </a:pPr>
            <a:r>
              <a:rPr lang="en-US" sz="2000" dirty="0" smtClean="0"/>
              <a:t>Take a few seconds and think to yourself of how you would define coherence.</a:t>
            </a:r>
          </a:p>
          <a:p>
            <a:pPr eaLnBrk="1" hangingPunct="1">
              <a:spcBef>
                <a:spcPct val="0"/>
              </a:spcBef>
            </a:pPr>
            <a:endParaRPr lang="en-US" sz="2000" dirty="0" smtClean="0"/>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51BC13-DF0E-4968-B52F-C9F8336A2B31}"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3011488" y="700088"/>
            <a:ext cx="1000125" cy="749300"/>
          </a:xfrm>
          <a:noFill/>
          <a:ln>
            <a:solidFill>
              <a:srgbClr val="000000"/>
            </a:solidFill>
            <a:miter lim="800000"/>
            <a:headEnd/>
            <a:tailEnd/>
          </a:ln>
        </p:spPr>
      </p:sp>
      <p:sp>
        <p:nvSpPr>
          <p:cNvPr id="72707" name="Notes Placeholder 2"/>
          <p:cNvSpPr>
            <a:spLocks noGrp="1"/>
          </p:cNvSpPr>
          <p:nvPr>
            <p:ph type="body" idx="1"/>
          </p:nvPr>
        </p:nvSpPr>
        <p:spPr bwMode="auto">
          <a:xfrm>
            <a:off x="305352" y="1602387"/>
            <a:ext cx="6412396" cy="7008850"/>
          </a:xfrm>
          <a:noFill/>
        </p:spPr>
        <p:txBody>
          <a:bodyPr wrap="square" numCol="1" anchor="t" anchorCtr="0" compatLnSpc="1">
            <a:prstTxWarp prst="textNoShape">
              <a:avLst/>
            </a:prstTxWarp>
            <a:normAutofit/>
          </a:bodyPr>
          <a:lstStyle/>
          <a:p>
            <a:pPr defTabSz="915772" eaLnBrk="1" hangingPunct="1">
              <a:spcBef>
                <a:spcPct val="0"/>
              </a:spcBef>
              <a:defRPr/>
            </a:pPr>
            <a:r>
              <a:rPr lang="en-US" sz="2000" dirty="0" smtClean="0"/>
              <a:t>Here is what comes to mind for me when I think about coherence…and how I as a teacher would approach content through the lens of coherence.</a:t>
            </a:r>
          </a:p>
          <a:p>
            <a:pPr eaLnBrk="1" hangingPunct="1">
              <a:spcBef>
                <a:spcPct val="0"/>
              </a:spcBef>
            </a:pPr>
            <a:endParaRPr lang="en-US" sz="2000" dirty="0" smtClean="0"/>
          </a:p>
          <a:p>
            <a:pPr marL="0" lvl="1" defTabSz="915772" eaLnBrk="1" hangingPunct="1">
              <a:spcBef>
                <a:spcPct val="0"/>
              </a:spcBef>
              <a:buFont typeface="Arial" pitchFamily="34" charset="0"/>
              <a:buChar char="•"/>
              <a:defRPr/>
            </a:pPr>
            <a:r>
              <a:rPr lang="en-US" sz="2000" dirty="0" smtClean="0"/>
              <a:t>Coherence: Reminders</a:t>
            </a:r>
          </a:p>
          <a:p>
            <a:pPr marL="457886" lvl="2" defTabSz="915772" eaLnBrk="1" hangingPunct="1">
              <a:spcBef>
                <a:spcPct val="0"/>
              </a:spcBef>
              <a:buFont typeface="Wingdings" pitchFamily="2" charset="2"/>
              <a:buChar char="Ø"/>
              <a:defRPr/>
            </a:pPr>
            <a:r>
              <a:rPr lang="en-US" sz="2000" dirty="0" smtClean="0"/>
              <a:t>The relationship among the standards is a critical aspect of the CCGPS. </a:t>
            </a:r>
          </a:p>
          <a:p>
            <a:pPr marL="457886" lvl="2" defTabSz="915772" eaLnBrk="1" hangingPunct="1">
              <a:spcBef>
                <a:spcPct val="0"/>
              </a:spcBef>
              <a:buFont typeface="Wingdings" pitchFamily="2" charset="2"/>
              <a:buChar char="Ø"/>
              <a:defRPr/>
            </a:pPr>
            <a:r>
              <a:rPr lang="en-US" sz="2000" dirty="0" smtClean="0"/>
              <a:t>The design invites us to think across grades and to link major topics within each grade. </a:t>
            </a:r>
          </a:p>
          <a:p>
            <a:pPr marL="915772" lvl="3" defTabSz="915772" eaLnBrk="1" hangingPunct="1">
              <a:spcBef>
                <a:spcPct val="0"/>
              </a:spcBef>
              <a:buFont typeface="Wingdings" pitchFamily="2" charset="2"/>
              <a:buChar char="q"/>
              <a:defRPr/>
            </a:pPr>
            <a:r>
              <a:rPr lang="en-US" sz="2000" dirty="0" smtClean="0"/>
              <a:t>We want to carefully connect the learning within and across grades so that students can build new understandings onto foundations built in previous years.</a:t>
            </a:r>
          </a:p>
          <a:p>
            <a:pPr marL="915772" lvl="3" defTabSz="915772" eaLnBrk="1" hangingPunct="1">
              <a:spcBef>
                <a:spcPct val="0"/>
              </a:spcBef>
              <a:buFont typeface="Wingdings" pitchFamily="2" charset="2"/>
              <a:buChar char="q"/>
              <a:defRPr/>
            </a:pPr>
            <a:r>
              <a:rPr lang="en-US" sz="2000" dirty="0" smtClean="0"/>
              <a:t> That emphasis will allow us to begin to count on solid conceptual understanding of core content and build on it. </a:t>
            </a:r>
          </a:p>
          <a:p>
            <a:pPr marL="457886" lvl="2" defTabSz="915772" eaLnBrk="1" hangingPunct="1">
              <a:spcBef>
                <a:spcPct val="0"/>
              </a:spcBef>
              <a:buFont typeface="Wingdings" pitchFamily="2" charset="2"/>
              <a:buChar char="Ø"/>
              <a:defRPr/>
            </a:pPr>
            <a:r>
              <a:rPr lang="en-US" sz="2000" dirty="0" smtClean="0"/>
              <a:t>As we often stated in our GPB sessions, each standard is not a new event, but rather an extension of previous learning. </a:t>
            </a:r>
          </a:p>
          <a:p>
            <a:pPr marL="457886" lvl="2" defTabSz="915772" eaLnBrk="1" hangingPunct="1">
              <a:spcBef>
                <a:spcPct val="0"/>
              </a:spcBef>
              <a:buFont typeface="Wingdings" pitchFamily="2" charset="2"/>
              <a:buChar char="Ø"/>
              <a:defRPr/>
            </a:pPr>
            <a:r>
              <a:rPr lang="en-US" sz="2000" dirty="0" smtClean="0"/>
              <a:t>And again, depth ensures retention and transfer</a:t>
            </a:r>
          </a:p>
          <a:p>
            <a:pPr eaLnBrk="1" hangingPunct="1">
              <a:spcBef>
                <a:spcPct val="0"/>
              </a:spcBef>
            </a:pPr>
            <a:endParaRPr lang="en-US" sz="2000" dirty="0" smtClean="0"/>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51BC13-DF0E-4968-B52F-C9F8336A2B31}"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05100" y="698500"/>
            <a:ext cx="1612900" cy="1209675"/>
          </a:xfrm>
        </p:spPr>
      </p:sp>
      <p:sp>
        <p:nvSpPr>
          <p:cNvPr id="3" name="Notes Placeholder 2"/>
          <p:cNvSpPr>
            <a:spLocks noGrp="1"/>
          </p:cNvSpPr>
          <p:nvPr>
            <p:ph type="body" idx="1"/>
          </p:nvPr>
        </p:nvSpPr>
        <p:spPr>
          <a:xfrm>
            <a:off x="458029" y="2212820"/>
            <a:ext cx="6336057" cy="6398417"/>
          </a:xfrm>
        </p:spPr>
        <p:txBody>
          <a:bodyPr>
            <a:normAutofit/>
          </a:bodyPr>
          <a:lstStyle/>
          <a:p>
            <a:r>
              <a:rPr lang="en-US" sz="2000" dirty="0" smtClean="0"/>
              <a:t>Take a minute to read the statement from the National Mathematics Advisory Panel.</a:t>
            </a:r>
          </a:p>
          <a:p>
            <a:endParaRPr lang="en-US" dirty="0" smtClean="0"/>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06700" y="698500"/>
            <a:ext cx="1409700" cy="1057275"/>
          </a:xfrm>
        </p:spPr>
      </p:sp>
      <p:sp>
        <p:nvSpPr>
          <p:cNvPr id="3" name="Notes Placeholder 2"/>
          <p:cNvSpPr>
            <a:spLocks noGrp="1"/>
          </p:cNvSpPr>
          <p:nvPr>
            <p:ph type="body" idx="1"/>
          </p:nvPr>
        </p:nvSpPr>
        <p:spPr>
          <a:xfrm>
            <a:off x="305353" y="1831299"/>
            <a:ext cx="6488733" cy="6779938"/>
          </a:xfrm>
        </p:spPr>
        <p:txBody>
          <a:bodyPr>
            <a:normAutofit/>
          </a:bodyPr>
          <a:lstStyle/>
          <a:p>
            <a:pPr>
              <a:buFont typeface="Arial" pitchFamily="34" charset="0"/>
              <a:buChar char="•"/>
            </a:pPr>
            <a:r>
              <a:rPr lang="en-US" sz="2000" dirty="0" smtClean="0"/>
              <a:t>Let’s think about the progression of fractions from K to 12…How do you see fractions progressing?  Think about fractions flowing from the headwaters to the stream.</a:t>
            </a:r>
          </a:p>
          <a:p>
            <a:pPr lvl="1">
              <a:buFont typeface="Wingdings" pitchFamily="2" charset="2"/>
              <a:buChar char="Ø"/>
            </a:pPr>
            <a:r>
              <a:rPr lang="en-US" sz="2000" dirty="0" smtClean="0"/>
              <a:t>Take a few minutes to look at your standards and I would like for you to pair up with your elbows partners…and it would be great if you can grab elbow partners that are from different grade bands…</a:t>
            </a:r>
          </a:p>
          <a:p>
            <a:pPr lvl="2">
              <a:buFont typeface="Wingdings" pitchFamily="2" charset="2"/>
              <a:buChar char="q"/>
            </a:pPr>
            <a:r>
              <a:rPr lang="en-US" sz="2000" dirty="0" smtClean="0"/>
              <a:t>And I would like for you to do your best to map out the fraction progression…map out the stream from K to 12.</a:t>
            </a:r>
          </a:p>
          <a:p>
            <a:endParaRPr lang="en-US" dirty="0"/>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xfrm>
            <a:off x="2806700" y="698500"/>
            <a:ext cx="1409700" cy="1057275"/>
          </a:xfrm>
          <a:noFill/>
          <a:ln>
            <a:solidFill>
              <a:srgbClr val="000000"/>
            </a:solidFill>
            <a:miter lim="800000"/>
            <a:headEnd/>
            <a:tailEnd/>
          </a:ln>
        </p:spPr>
      </p:sp>
      <p:sp>
        <p:nvSpPr>
          <p:cNvPr id="81923" name="Notes Placeholder 2"/>
          <p:cNvSpPr>
            <a:spLocks noGrp="1"/>
          </p:cNvSpPr>
          <p:nvPr>
            <p:ph type="body" idx="1"/>
          </p:nvPr>
        </p:nvSpPr>
        <p:spPr bwMode="auto">
          <a:xfrm>
            <a:off x="229015" y="1907603"/>
            <a:ext cx="6549168" cy="6703633"/>
          </a:xfrm>
          <a:noFill/>
        </p:spPr>
        <p:txBody>
          <a:bodyPr wrap="square" numCol="1" anchor="t" anchorCtr="0" compatLnSpc="1">
            <a:prstTxWarp prst="textNoShape">
              <a:avLst/>
            </a:prstTxWarp>
            <a:normAutofit/>
          </a:bodyPr>
          <a:lstStyle/>
          <a:p>
            <a:r>
              <a:rPr lang="en-US" sz="2000" dirty="0" smtClean="0"/>
              <a:t>Here is a possible progression of fractions K to 12.  </a:t>
            </a:r>
          </a:p>
          <a:p>
            <a:pPr>
              <a:buFont typeface="Arial" pitchFamily="34" charset="0"/>
              <a:buChar char="•"/>
            </a:pPr>
            <a:r>
              <a:rPr lang="en-US" sz="2000" dirty="0" smtClean="0"/>
              <a:t>Did your progression look like this?  </a:t>
            </a:r>
          </a:p>
          <a:p>
            <a:pPr>
              <a:buFont typeface="Arial" pitchFamily="34" charset="0"/>
              <a:buChar char="•"/>
            </a:pPr>
            <a:r>
              <a:rPr lang="en-US" sz="2000" dirty="0" smtClean="0"/>
              <a:t>This progression is from the work of Phil </a:t>
            </a:r>
            <a:r>
              <a:rPr lang="en-US" sz="2000" dirty="0" err="1" smtClean="0"/>
              <a:t>Daro</a:t>
            </a:r>
            <a:r>
              <a:rPr lang="en-US" sz="2000" dirty="0" smtClean="0"/>
              <a:t>…and he has other progressions mapped out as well. These progressions have been posted on the grade level wikis…</a:t>
            </a:r>
          </a:p>
          <a:p>
            <a:endParaRPr lang="en-US" sz="2000" dirty="0" smtClean="0"/>
          </a:p>
          <a:p>
            <a:pPr>
              <a:buFont typeface="Arial" pitchFamily="34" charset="0"/>
              <a:buChar char="•"/>
            </a:pPr>
            <a:r>
              <a:rPr lang="en-US" sz="2000" dirty="0" smtClean="0"/>
              <a:t>Understanding the arithmetic of fractions draws upon 4 prior understandings </a:t>
            </a:r>
          </a:p>
          <a:p>
            <a:pPr lvl="1">
              <a:buFont typeface="Wingdings" pitchFamily="2" charset="2"/>
              <a:buChar char="Ø"/>
            </a:pPr>
            <a:r>
              <a:rPr lang="en-US" sz="2000" dirty="0" smtClean="0"/>
              <a:t> equal partitioning, unitizing, number line, and operations </a:t>
            </a:r>
          </a:p>
          <a:p>
            <a:pPr lvl="1">
              <a:buFont typeface="Wingdings" pitchFamily="2" charset="2"/>
              <a:buChar char="Ø"/>
            </a:pPr>
            <a:r>
              <a:rPr lang="en-US" sz="2000" dirty="0" smtClean="0"/>
              <a:t> connecting fractions to whole number arithmetic solidifies student understanding </a:t>
            </a:r>
          </a:p>
          <a:p>
            <a:pPr lvl="1">
              <a:buFont typeface="Wingdings" pitchFamily="2" charset="2"/>
              <a:buChar char="Ø"/>
            </a:pPr>
            <a:r>
              <a:rPr lang="en-US" sz="2000" dirty="0" smtClean="0"/>
              <a:t>And understanding arithmetic of whole numbers and fractions contributes greatly to understanding of algebra</a:t>
            </a:r>
          </a:p>
          <a:p>
            <a:pPr lvl="1">
              <a:buFont typeface="Wingdings" pitchFamily="2" charset="2"/>
              <a:buChar char="Ø"/>
            </a:pPr>
            <a:r>
              <a:rPr lang="en-US" sz="2000" dirty="0" smtClean="0"/>
              <a:t>A more specific example of coherence…</a:t>
            </a:r>
          </a:p>
        </p:txBody>
      </p:sp>
      <p:sp>
        <p:nvSpPr>
          <p:cNvPr id="4" name="Slide Number Placeholder 3"/>
          <p:cNvSpPr>
            <a:spLocks noGrp="1"/>
          </p:cNvSpPr>
          <p:nvPr>
            <p:ph type="sldNum" sz="quarter" idx="5"/>
          </p:nvPr>
        </p:nvSpPr>
        <p:spPr/>
        <p:txBody>
          <a:bodyPr/>
          <a:lstStyle/>
          <a:p>
            <a:pPr>
              <a:defRPr/>
            </a:pPr>
            <a:fld id="{44340536-AC3E-48AC-B304-1E70ED67EBE9}"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2703513" y="700088"/>
            <a:ext cx="1616075" cy="1212850"/>
          </a:xfrm>
          <a:noFill/>
          <a:ln>
            <a:solidFill>
              <a:srgbClr val="000000"/>
            </a:solidFill>
            <a:miter lim="800000"/>
            <a:headEnd/>
            <a:tailEnd/>
          </a:ln>
        </p:spPr>
      </p:sp>
      <p:sp>
        <p:nvSpPr>
          <p:cNvPr id="72707" name="Notes Placeholder 2"/>
          <p:cNvSpPr>
            <a:spLocks noGrp="1"/>
          </p:cNvSpPr>
          <p:nvPr>
            <p:ph type="body" idx="1"/>
          </p:nvPr>
        </p:nvSpPr>
        <p:spPr bwMode="auto">
          <a:xfrm>
            <a:off x="381690" y="1987086"/>
            <a:ext cx="6412396" cy="6624150"/>
          </a:xfrm>
          <a:noFill/>
        </p:spPr>
        <p:txBody>
          <a:bodyPr wrap="square" numCol="1" anchor="t" anchorCtr="0" compatLnSpc="1">
            <a:prstTxWarp prst="textNoShape">
              <a:avLst/>
            </a:prstTxWarp>
            <a:normAutofit/>
          </a:bodyPr>
          <a:lstStyle/>
          <a:p>
            <a:pPr eaLnBrk="1" hangingPunct="1">
              <a:spcBef>
                <a:spcPct val="0"/>
              </a:spcBef>
            </a:pPr>
            <a:r>
              <a:rPr lang="en-US" sz="2000" dirty="0" smtClean="0"/>
              <a:t>How do you define rigor?  What does it mean to you?</a:t>
            </a:r>
          </a:p>
          <a:p>
            <a:pPr eaLnBrk="1" hangingPunct="1">
              <a:spcBef>
                <a:spcPct val="0"/>
              </a:spcBef>
              <a:buFont typeface="Arial" pitchFamily="34" charset="0"/>
              <a:buChar char="•"/>
            </a:pPr>
            <a:r>
              <a:rPr lang="en-US" sz="2000" dirty="0" smtClean="0"/>
              <a:t>Take a few seconds and think to yourself of how you would define rigor.</a:t>
            </a:r>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51BC13-DF0E-4968-B52F-C9F8336A2B31}" type="slidenum">
              <a:rPr lang="en-US" smtClean="0"/>
              <a:pPr fontAlgn="base">
                <a:spcBef>
                  <a:spcPct val="0"/>
                </a:spcBef>
                <a:spcAft>
                  <a:spcPct val="0"/>
                </a:spcAft>
                <a:defRPr/>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2703513" y="700088"/>
            <a:ext cx="1616075" cy="1212850"/>
          </a:xfrm>
          <a:noFill/>
          <a:ln>
            <a:solidFill>
              <a:srgbClr val="000000"/>
            </a:solidFill>
            <a:miter lim="800000"/>
            <a:headEnd/>
            <a:tailEnd/>
          </a:ln>
        </p:spPr>
      </p:sp>
      <p:sp>
        <p:nvSpPr>
          <p:cNvPr id="72707" name="Notes Placeholder 2"/>
          <p:cNvSpPr>
            <a:spLocks noGrp="1"/>
          </p:cNvSpPr>
          <p:nvPr>
            <p:ph type="body" idx="1"/>
          </p:nvPr>
        </p:nvSpPr>
        <p:spPr bwMode="auto">
          <a:xfrm>
            <a:off x="229014" y="1987086"/>
            <a:ext cx="6565072" cy="6624150"/>
          </a:xfrm>
          <a:noFill/>
        </p:spPr>
        <p:txBody>
          <a:bodyPr wrap="square" numCol="1" anchor="t" anchorCtr="0" compatLnSpc="1">
            <a:prstTxWarp prst="textNoShape">
              <a:avLst/>
            </a:prstTxWarp>
          </a:bodyPr>
          <a:lstStyle/>
          <a:p>
            <a:pPr marL="0" lvl="1" defTabSz="915772" eaLnBrk="1" hangingPunct="1">
              <a:spcBef>
                <a:spcPct val="0"/>
              </a:spcBef>
              <a:defRPr/>
            </a:pPr>
            <a:r>
              <a:rPr lang="en-US" sz="2000" dirty="0" smtClean="0"/>
              <a:t>As we stated earlier, rigor now condenses all into the following ideas:</a:t>
            </a:r>
          </a:p>
          <a:p>
            <a:pPr marL="0" lvl="1" defTabSz="915772" eaLnBrk="1" hangingPunct="1">
              <a:spcBef>
                <a:spcPct val="0"/>
              </a:spcBef>
              <a:buFont typeface="Arial" pitchFamily="34" charset="0"/>
              <a:buChar char="•"/>
              <a:defRPr/>
            </a:pPr>
            <a:r>
              <a:rPr lang="en-US" sz="2000" dirty="0" smtClean="0"/>
              <a:t> “fluency, which is not just about being quick and rattling off an algorithm, but it is about teachers and students having a </a:t>
            </a:r>
            <a:r>
              <a:rPr lang="en-US" sz="2000" b="1" dirty="0" smtClean="0"/>
              <a:t>deep understanding </a:t>
            </a:r>
            <a:r>
              <a:rPr lang="en-US" sz="2000" dirty="0" smtClean="0"/>
              <a:t>which allows both to be flexible in their thinking (</a:t>
            </a:r>
            <a:r>
              <a:rPr lang="en-US" sz="2000" b="1" dirty="0" smtClean="0"/>
              <a:t>balanced approach</a:t>
            </a:r>
            <a:r>
              <a:rPr lang="en-US" sz="2000" dirty="0" smtClean="0"/>
              <a:t>), and to decide which methods and strategies would be most efficient and appropriate (</a:t>
            </a:r>
            <a:r>
              <a:rPr lang="en-US" sz="2000" b="1" dirty="0" smtClean="0"/>
              <a:t>Application</a:t>
            </a:r>
            <a:r>
              <a:rPr lang="en-US" sz="2000" dirty="0" smtClean="0"/>
              <a:t>)</a:t>
            </a:r>
          </a:p>
          <a:p>
            <a:pPr defTabSz="915772" eaLnBrk="1" hangingPunct="1">
              <a:spcBef>
                <a:spcPct val="0"/>
              </a:spcBef>
              <a:defRPr/>
            </a:pPr>
            <a:endParaRPr lang="en-US" sz="2000" dirty="0" smtClean="0"/>
          </a:p>
          <a:p>
            <a:pPr defTabSz="915772" eaLnBrk="1" hangingPunct="1">
              <a:spcBef>
                <a:spcPct val="0"/>
              </a:spcBef>
              <a:defRPr/>
            </a:pPr>
            <a:r>
              <a:rPr lang="en-US" sz="2000" dirty="0" smtClean="0"/>
              <a:t>Here is what comes to mind for me when I think about rigor…and how I as a teacher would approach content through the lens of rigor.</a:t>
            </a:r>
          </a:p>
          <a:p>
            <a:pPr eaLnBrk="1" hangingPunct="1">
              <a:spcBef>
                <a:spcPct val="0"/>
              </a:spcBef>
            </a:pPr>
            <a:endParaRPr lang="en-US" dirty="0" smtClean="0"/>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51BC13-DF0E-4968-B52F-C9F8336A2B31}" type="slidenum">
              <a:rPr lang="en-US" smtClean="0"/>
              <a:pPr fontAlgn="base">
                <a:spcBef>
                  <a:spcPct val="0"/>
                </a:spcBef>
                <a:spcAft>
                  <a:spcPct val="0"/>
                </a:spcAft>
                <a:defRPr/>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00363" y="304800"/>
            <a:ext cx="1222375" cy="915988"/>
          </a:xfrm>
        </p:spPr>
      </p:sp>
      <p:sp>
        <p:nvSpPr>
          <p:cNvPr id="3" name="Notes Placeholder 2"/>
          <p:cNvSpPr>
            <a:spLocks noGrp="1"/>
          </p:cNvSpPr>
          <p:nvPr>
            <p:ph type="body" idx="1"/>
          </p:nvPr>
        </p:nvSpPr>
        <p:spPr>
          <a:xfrm>
            <a:off x="229015" y="1449779"/>
            <a:ext cx="6565071" cy="7161458"/>
          </a:xfrm>
        </p:spPr>
        <p:txBody>
          <a:bodyPr>
            <a:normAutofit/>
          </a:bodyPr>
          <a:lstStyle/>
          <a:p>
            <a:pPr eaLnBrk="1" hangingPunct="1">
              <a:spcBef>
                <a:spcPct val="0"/>
              </a:spcBef>
              <a:buFont typeface="Arial" pitchFamily="34" charset="0"/>
              <a:buChar char="•"/>
            </a:pPr>
            <a:r>
              <a:rPr lang="en-US" sz="2000" dirty="0" smtClean="0"/>
              <a:t>Rigor: Reminders</a:t>
            </a:r>
          </a:p>
          <a:p>
            <a:pPr lvl="1" eaLnBrk="1" hangingPunct="1">
              <a:spcBef>
                <a:spcPct val="0"/>
              </a:spcBef>
              <a:buFont typeface="Wingdings" pitchFamily="2" charset="2"/>
              <a:buChar char="Ø"/>
            </a:pPr>
            <a:r>
              <a:rPr lang="en-US" sz="2000" dirty="0" smtClean="0"/>
              <a:t>We have attended to the facets of rigor in the past through GPS by building deep conceptual understanding, procedural skill, fluency, and application.</a:t>
            </a:r>
          </a:p>
          <a:p>
            <a:pPr lvl="1" eaLnBrk="1" hangingPunct="1">
              <a:spcBef>
                <a:spcPct val="0"/>
              </a:spcBef>
              <a:buFont typeface="Wingdings" pitchFamily="2" charset="2"/>
              <a:buChar char="Ø"/>
            </a:pPr>
            <a:r>
              <a:rPr lang="en-US" sz="2000" dirty="0" smtClean="0"/>
              <a:t>We connected those facets in a balanced approach through the use of the process standards</a:t>
            </a:r>
          </a:p>
          <a:p>
            <a:pPr marL="457886" lvl="1" defTabSz="915772" eaLnBrk="1" hangingPunct="1">
              <a:spcBef>
                <a:spcPct val="0"/>
              </a:spcBef>
              <a:buFont typeface="Wingdings" pitchFamily="2" charset="2"/>
              <a:buChar char="Ø"/>
              <a:defRPr/>
            </a:pPr>
            <a:r>
              <a:rPr lang="en-US" sz="2000" dirty="0" smtClean="0"/>
              <a:t>The SMP are descendants of the process standards – which were unfortunately often ignored as we embraced the more rigorous GPS standards.</a:t>
            </a:r>
          </a:p>
          <a:p>
            <a:pPr marL="915772" lvl="2" defTabSz="915772" eaLnBrk="1" hangingPunct="1">
              <a:spcBef>
                <a:spcPct val="0"/>
              </a:spcBef>
              <a:buFont typeface="Wingdings" pitchFamily="2" charset="2"/>
              <a:buChar char="q"/>
              <a:defRPr/>
            </a:pPr>
            <a:r>
              <a:rPr lang="en-US" sz="2000" dirty="0" smtClean="0"/>
              <a:t> These practices are central to our classroom cultures and to our delivery of unit lessons – this is how our students’ mathematical characters are developed and remember that research has revealed the impact of these standards in improving students’ mathematical problem solving skills.</a:t>
            </a:r>
          </a:p>
          <a:p>
            <a:pPr lvl="1" eaLnBrk="1" hangingPunct="1">
              <a:spcBef>
                <a:spcPct val="0"/>
              </a:spcBef>
              <a:buFont typeface="Wingdings" pitchFamily="2" charset="2"/>
              <a:buChar char="Ø"/>
            </a:pPr>
            <a:r>
              <a:rPr lang="en-US" sz="2000" dirty="0" smtClean="0"/>
              <a:t>So what is the takeaway?  If you embraced GPS and the process standards you should be well prepared to implement CCGPS!</a:t>
            </a:r>
          </a:p>
          <a:p>
            <a:pPr eaLnBrk="1" hangingPunct="1">
              <a:spcBef>
                <a:spcPct val="0"/>
              </a:spcBef>
              <a:buFont typeface="Arial" pitchFamily="34" charset="0"/>
              <a:buChar char="•"/>
            </a:pPr>
            <a:endParaRPr lang="en-US" sz="2000" dirty="0" smtClean="0"/>
          </a:p>
          <a:p>
            <a:pPr eaLnBrk="1" hangingPunct="1">
              <a:spcBef>
                <a:spcPct val="0"/>
              </a:spcBef>
              <a:buFont typeface="Arial" pitchFamily="34" charset="0"/>
              <a:buChar char="•"/>
            </a:pPr>
            <a:r>
              <a:rPr lang="en-US" sz="2000" dirty="0" smtClean="0"/>
              <a:t>On a related note, this bears repeating…Depth ensures retention and transfer</a:t>
            </a:r>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8700" y="698500"/>
            <a:ext cx="2425700" cy="1819275"/>
          </a:xfrm>
        </p:spPr>
      </p:sp>
      <p:sp>
        <p:nvSpPr>
          <p:cNvPr id="3" name="Notes Placeholder 2"/>
          <p:cNvSpPr>
            <a:spLocks noGrp="1"/>
          </p:cNvSpPr>
          <p:nvPr>
            <p:ph type="body" idx="1"/>
          </p:nvPr>
        </p:nvSpPr>
        <p:spPr>
          <a:xfrm>
            <a:off x="305353" y="2746949"/>
            <a:ext cx="6412395" cy="5864288"/>
          </a:xfrm>
        </p:spPr>
        <p:txBody>
          <a:bodyPr>
            <a:normAutofit/>
          </a:bodyPr>
          <a:lstStyle/>
          <a:p>
            <a:r>
              <a:rPr lang="en-US" sz="2000" dirty="0" smtClean="0"/>
              <a:t>What does fluency mean to you?  </a:t>
            </a:r>
          </a:p>
          <a:p>
            <a:pPr>
              <a:buFont typeface="Arial" pitchFamily="34" charset="0"/>
              <a:buChar char="•"/>
            </a:pPr>
            <a:r>
              <a:rPr lang="en-US" sz="2000" dirty="0" smtClean="0"/>
              <a:t>On your note card, write down your definition of fluency and whether you feel this is an example of fluency or not – and explain why you feel it is or it isn’t.  </a:t>
            </a:r>
          </a:p>
          <a:p>
            <a:pPr>
              <a:buFont typeface="Arial" pitchFamily="34" charset="0"/>
              <a:buChar char="•"/>
            </a:pPr>
            <a:r>
              <a:rPr lang="en-US" sz="2000" dirty="0" smtClean="0"/>
              <a:t>Fold your note card, and put it away for right now. </a:t>
            </a:r>
            <a:endParaRPr lang="en-US" sz="2000" dirty="0"/>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01963" y="304800"/>
            <a:ext cx="1019175" cy="763588"/>
          </a:xfrm>
        </p:spPr>
      </p:sp>
      <p:sp>
        <p:nvSpPr>
          <p:cNvPr id="3" name="Notes Placeholder 2"/>
          <p:cNvSpPr>
            <a:spLocks noGrp="1"/>
          </p:cNvSpPr>
          <p:nvPr>
            <p:ph type="body" idx="1"/>
          </p:nvPr>
        </p:nvSpPr>
        <p:spPr>
          <a:xfrm>
            <a:off x="381691" y="1297171"/>
            <a:ext cx="6259719" cy="7314066"/>
          </a:xfrm>
        </p:spPr>
        <p:txBody>
          <a:bodyPr>
            <a:normAutofit/>
          </a:bodyPr>
          <a:lstStyle/>
          <a:p>
            <a:r>
              <a:rPr lang="en-US" sz="2000" dirty="0" smtClean="0"/>
              <a:t>Let’s revisit fluency through these three lenses …Take out your note card</a:t>
            </a:r>
          </a:p>
          <a:p>
            <a:pPr>
              <a:buFont typeface="Arial" pitchFamily="34" charset="0"/>
              <a:buChar char="•"/>
            </a:pPr>
            <a:r>
              <a:rPr lang="en-US" sz="2000" dirty="0" smtClean="0"/>
              <a:t>Has your definition of fluency changed?</a:t>
            </a:r>
          </a:p>
          <a:p>
            <a:pPr>
              <a:buFont typeface="Arial" pitchFamily="34" charset="0"/>
              <a:buChar char="•"/>
            </a:pPr>
            <a:r>
              <a:rPr lang="en-US" sz="2000" dirty="0" smtClean="0"/>
              <a:t>Is this fluency when you look through the three lenses?  </a:t>
            </a:r>
          </a:p>
          <a:p>
            <a:pPr lvl="1">
              <a:buFont typeface="Wingdings" pitchFamily="2" charset="2"/>
              <a:buChar char="Ø"/>
            </a:pPr>
            <a:r>
              <a:rPr lang="en-US" sz="2000" dirty="0" smtClean="0"/>
              <a:t>Is there coherence, is there focus, and is there rigor?</a:t>
            </a:r>
          </a:p>
          <a:p>
            <a:pPr lvl="1">
              <a:buFont typeface="Wingdings" pitchFamily="2" charset="2"/>
              <a:buChar char="Ø"/>
            </a:pPr>
            <a:r>
              <a:rPr lang="en-US" sz="2000" dirty="0" smtClean="0"/>
              <a:t>If your definition needs changing, how would you change it?</a:t>
            </a:r>
          </a:p>
          <a:p>
            <a:pPr lvl="1">
              <a:buFont typeface="Wingdings" pitchFamily="2" charset="2"/>
              <a:buChar char="Ø"/>
            </a:pPr>
            <a:r>
              <a:rPr lang="en-US" sz="2000" dirty="0" smtClean="0"/>
              <a:t>Turn to your elbow partner and discuss</a:t>
            </a:r>
          </a:p>
          <a:p>
            <a:pPr lvl="0">
              <a:buFont typeface="Arial" pitchFamily="34" charset="0"/>
              <a:buChar char="•"/>
            </a:pPr>
            <a:r>
              <a:rPr lang="en-US" sz="2000" dirty="0" smtClean="0"/>
              <a:t>We won’t tell you whether this meets a definition of fluency…the answer is completely dependent upon the context, just like mathematics.</a:t>
            </a:r>
          </a:p>
          <a:p>
            <a:endParaRPr lang="en-US" dirty="0"/>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09888" y="698500"/>
            <a:ext cx="1203325" cy="903288"/>
          </a:xfrm>
        </p:spPr>
      </p:sp>
      <p:sp>
        <p:nvSpPr>
          <p:cNvPr id="3" name="Notes Placeholder 2"/>
          <p:cNvSpPr>
            <a:spLocks noGrp="1"/>
          </p:cNvSpPr>
          <p:nvPr>
            <p:ph type="body" idx="1"/>
          </p:nvPr>
        </p:nvSpPr>
        <p:spPr>
          <a:xfrm>
            <a:off x="381691" y="1831299"/>
            <a:ext cx="6412395" cy="6779938"/>
          </a:xfrm>
        </p:spPr>
        <p:txBody>
          <a:bodyPr>
            <a:normAutofit/>
          </a:bodyPr>
          <a:lstStyle/>
          <a:p>
            <a:r>
              <a:rPr lang="en-US" sz="2000" dirty="0" smtClean="0"/>
              <a:t>We hope you are as excited as we are about the Common Core, but we realize you may be a bit nervous about the transition. </a:t>
            </a:r>
          </a:p>
          <a:p>
            <a:pPr>
              <a:buFont typeface="Arial" pitchFamily="34" charset="0"/>
              <a:buChar char="•"/>
            </a:pPr>
            <a:r>
              <a:rPr lang="en-US" sz="2000" dirty="0" smtClean="0"/>
              <a:t>You’ve dealt with change before. </a:t>
            </a:r>
          </a:p>
          <a:p>
            <a:pPr>
              <a:buFont typeface="Arial" pitchFamily="34" charset="0"/>
              <a:buChar char="•"/>
            </a:pPr>
            <a:r>
              <a:rPr lang="en-US" sz="2000" dirty="0" smtClean="0"/>
              <a:t>Let’s look at what you have already done…what you’ve already accomplished. </a:t>
            </a:r>
            <a:endParaRPr lang="en-US" sz="2000" dirty="0"/>
          </a:p>
        </p:txBody>
      </p:sp>
      <p:sp>
        <p:nvSpPr>
          <p:cNvPr id="4" name="Slide Number Placeholder 3"/>
          <p:cNvSpPr>
            <a:spLocks noGrp="1"/>
          </p:cNvSpPr>
          <p:nvPr>
            <p:ph type="sldNum" sz="quarter" idx="10"/>
          </p:nvPr>
        </p:nvSpPr>
        <p:spPr/>
        <p:txBody>
          <a:bodyPr/>
          <a:lstStyle/>
          <a:p>
            <a:pPr>
              <a:defRPr/>
            </a:pPr>
            <a:fld id="{E9099AE8-0B9F-40B2-991B-5B0A2C22FE69}" type="slidenum">
              <a:rPr lang="en-US" smtClean="0"/>
              <a:pPr>
                <a:defRPr/>
              </a:pPr>
              <a:t>21</a:t>
            </a:fld>
            <a:endParaRPr lang="en-US" dirty="0"/>
          </a:p>
        </p:txBody>
      </p:sp>
    </p:spTree>
    <p:extLst>
      <p:ext uri="{BB962C8B-B14F-4D97-AF65-F5344CB8AC3E}">
        <p14:creationId xmlns="" xmlns:p14="http://schemas.microsoft.com/office/powerpoint/2010/main" val="25452160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xfrm>
            <a:off x="2552700" y="698500"/>
            <a:ext cx="1917700" cy="1438275"/>
          </a:xfrm>
          <a:noFill/>
          <a:ln>
            <a:solidFill>
              <a:srgbClr val="000000"/>
            </a:solidFill>
            <a:miter lim="800000"/>
            <a:headEnd/>
            <a:tailEnd/>
          </a:ln>
        </p:spPr>
      </p:sp>
      <p:sp>
        <p:nvSpPr>
          <p:cNvPr id="56323" name="Notes Placeholder 2"/>
          <p:cNvSpPr>
            <a:spLocks noGrp="1"/>
          </p:cNvSpPr>
          <p:nvPr>
            <p:ph type="body" idx="1"/>
          </p:nvPr>
        </p:nvSpPr>
        <p:spPr bwMode="auto">
          <a:xfrm>
            <a:off x="458029" y="2289124"/>
            <a:ext cx="6259719" cy="6322113"/>
          </a:xfrm>
          <a:noFill/>
        </p:spPr>
        <p:txBody>
          <a:bodyPr wrap="square" numCol="1" anchor="t" anchorCtr="0" compatLnSpc="1">
            <a:prstTxWarp prst="textNoShape">
              <a:avLst/>
            </a:prstTxWarp>
            <a:normAutofit/>
          </a:bodyPr>
          <a:lstStyle/>
          <a:p>
            <a:r>
              <a:rPr lang="en-US" sz="2000" dirty="0" smtClean="0"/>
              <a:t>This is the beginning of a long list, and I’m certainly not going to read this to you, however, I want to point out at least one thing - Look at the first item. </a:t>
            </a:r>
          </a:p>
          <a:p>
            <a:pPr>
              <a:buFont typeface="Arial" pitchFamily="34" charset="0"/>
              <a:buChar char="•"/>
            </a:pPr>
            <a:r>
              <a:rPr lang="en-US" sz="2000" dirty="0" smtClean="0"/>
              <a:t>SWD made great gains in 2011. </a:t>
            </a:r>
          </a:p>
          <a:p>
            <a:pPr>
              <a:buFont typeface="Arial" pitchFamily="34" charset="0"/>
              <a:buChar char="•"/>
            </a:pPr>
            <a:r>
              <a:rPr lang="en-US" sz="2000" dirty="0" smtClean="0"/>
              <a:t>This is due to the depth and rigor required under GPS. </a:t>
            </a:r>
          </a:p>
          <a:p>
            <a:pPr>
              <a:buFont typeface="Arial" pitchFamily="34" charset="0"/>
              <a:buChar char="•"/>
            </a:pPr>
            <a:r>
              <a:rPr lang="en-US" sz="2000" dirty="0" smtClean="0"/>
              <a:t>Thank you for a job well done. </a:t>
            </a:r>
          </a:p>
        </p:txBody>
      </p:sp>
      <p:sp>
        <p:nvSpPr>
          <p:cNvPr id="4" name="Slide Number Placeholder 3"/>
          <p:cNvSpPr>
            <a:spLocks noGrp="1"/>
          </p:cNvSpPr>
          <p:nvPr>
            <p:ph type="sldNum" sz="quarter" idx="5"/>
          </p:nvPr>
        </p:nvSpPr>
        <p:spPr/>
        <p:txBody>
          <a:bodyPr/>
          <a:lstStyle/>
          <a:p>
            <a:pPr>
              <a:defRPr/>
            </a:pPr>
            <a:fld id="{44696126-48E9-40FE-B9B3-7A3864F2A468}" type="slidenum">
              <a:rPr lang="en-US" smtClean="0"/>
              <a:pPr>
                <a:defRPr/>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30463" y="687388"/>
            <a:ext cx="2238375" cy="1677987"/>
          </a:xfrm>
        </p:spPr>
      </p:sp>
      <p:sp>
        <p:nvSpPr>
          <p:cNvPr id="3" name="Notes Placeholder 2"/>
          <p:cNvSpPr>
            <a:spLocks noGrp="1"/>
          </p:cNvSpPr>
          <p:nvPr>
            <p:ph type="body" idx="1"/>
          </p:nvPr>
        </p:nvSpPr>
        <p:spPr>
          <a:xfrm>
            <a:off x="702946" y="2518036"/>
            <a:ext cx="5617208" cy="6093201"/>
          </a:xfrm>
        </p:spPr>
        <p:txBody>
          <a:bodyPr>
            <a:normAutofit/>
          </a:bodyPr>
          <a:lstStyle/>
          <a:p>
            <a:r>
              <a:rPr lang="en-US" sz="2000" dirty="0" smtClean="0"/>
              <a:t>…bullet number four…wow, that is impressive.</a:t>
            </a:r>
            <a:endParaRPr lang="en-US" sz="2000" dirty="0"/>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40050" y="763588"/>
            <a:ext cx="1525588" cy="1144587"/>
          </a:xfrm>
        </p:spPr>
      </p:sp>
      <p:sp>
        <p:nvSpPr>
          <p:cNvPr id="3" name="Notes Placeholder 2"/>
          <p:cNvSpPr>
            <a:spLocks noGrp="1"/>
          </p:cNvSpPr>
          <p:nvPr>
            <p:ph type="body" idx="1"/>
          </p:nvPr>
        </p:nvSpPr>
        <p:spPr>
          <a:xfrm>
            <a:off x="702946" y="2060212"/>
            <a:ext cx="5617208" cy="6551025"/>
          </a:xfrm>
        </p:spPr>
        <p:txBody>
          <a:bodyPr>
            <a:normAutofit/>
          </a:bodyPr>
          <a:lstStyle/>
          <a:p>
            <a:r>
              <a:rPr lang="en-US" sz="2000" dirty="0" smtClean="0"/>
              <a:t>Why is this an indicator of success for us? Let’s have a look at the next image. </a:t>
            </a:r>
            <a:endParaRPr lang="en-US" sz="2000" dirty="0"/>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1100" y="698500"/>
            <a:ext cx="2120900" cy="1590675"/>
          </a:xfrm>
        </p:spPr>
      </p:sp>
      <p:sp>
        <p:nvSpPr>
          <p:cNvPr id="3" name="Notes Placeholder 2"/>
          <p:cNvSpPr>
            <a:spLocks noGrp="1"/>
          </p:cNvSpPr>
          <p:nvPr>
            <p:ph type="body" idx="1"/>
          </p:nvPr>
        </p:nvSpPr>
        <p:spPr>
          <a:xfrm>
            <a:off x="229015" y="2441732"/>
            <a:ext cx="6565071" cy="6169505"/>
          </a:xfrm>
        </p:spPr>
        <p:txBody>
          <a:bodyPr>
            <a:normAutofit/>
          </a:bodyPr>
          <a:lstStyle/>
          <a:p>
            <a:r>
              <a:rPr lang="en-US" sz="2000" dirty="0" smtClean="0"/>
              <a:t>Note which recommendations have a strong level of evidence- </a:t>
            </a:r>
          </a:p>
          <a:p>
            <a:pPr>
              <a:buFont typeface="Arial" pitchFamily="34" charset="0"/>
              <a:buChar char="•"/>
            </a:pPr>
            <a:r>
              <a:rPr lang="en-US" sz="2000" dirty="0" smtClean="0"/>
              <a:t>Reflecting on the problem solving process, and use of visual representations. </a:t>
            </a:r>
          </a:p>
          <a:p>
            <a:pPr>
              <a:buFont typeface="Arial" pitchFamily="34" charset="0"/>
              <a:buChar char="•"/>
            </a:pPr>
            <a:r>
              <a:rPr lang="en-US" sz="2000" dirty="0" smtClean="0"/>
              <a:t>These are directly related to what we’ve done under GPS, particularly in the implementation of the process standards. </a:t>
            </a:r>
            <a:endParaRPr lang="en-US" sz="2000" dirty="0"/>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55900" y="698500"/>
            <a:ext cx="1511300" cy="1133475"/>
          </a:xfrm>
        </p:spPr>
      </p:sp>
      <p:sp>
        <p:nvSpPr>
          <p:cNvPr id="3" name="Notes Placeholder 2"/>
          <p:cNvSpPr>
            <a:spLocks noGrp="1"/>
          </p:cNvSpPr>
          <p:nvPr>
            <p:ph type="body" idx="1"/>
          </p:nvPr>
        </p:nvSpPr>
        <p:spPr>
          <a:xfrm>
            <a:off x="381691" y="1983908"/>
            <a:ext cx="6412395" cy="6627329"/>
          </a:xfrm>
        </p:spPr>
        <p:txBody>
          <a:bodyPr>
            <a:normAutofit/>
          </a:bodyPr>
          <a:lstStyle/>
          <a:p>
            <a:r>
              <a:rPr lang="en-US" sz="2000" dirty="0" smtClean="0"/>
              <a:t>As you continue successful practice,  you may be asking yourself, “What are my next steps, what are the next steps to continue in a successful manner?”</a:t>
            </a:r>
            <a:endParaRPr lang="en-US" sz="2000" dirty="0"/>
          </a:p>
        </p:txBody>
      </p:sp>
      <p:sp>
        <p:nvSpPr>
          <p:cNvPr id="4" name="Slide Number Placeholder 3"/>
          <p:cNvSpPr>
            <a:spLocks noGrp="1"/>
          </p:cNvSpPr>
          <p:nvPr>
            <p:ph type="sldNum" sz="quarter" idx="10"/>
          </p:nvPr>
        </p:nvSpPr>
        <p:spPr/>
        <p:txBody>
          <a:bodyPr/>
          <a:lstStyle/>
          <a:p>
            <a:pPr>
              <a:defRPr/>
            </a:pPr>
            <a:fld id="{E9099AE8-0B9F-40B2-991B-5B0A2C22FE69}" type="slidenum">
              <a:rPr lang="en-US" smtClean="0"/>
              <a:pPr>
                <a:defRPr/>
              </a:pPr>
              <a:t>26</a:t>
            </a:fld>
            <a:endParaRPr lang="en-US" dirty="0"/>
          </a:p>
        </p:txBody>
      </p:sp>
    </p:spTree>
    <p:extLst>
      <p:ext uri="{BB962C8B-B14F-4D97-AF65-F5344CB8AC3E}">
        <p14:creationId xmlns="" xmlns:p14="http://schemas.microsoft.com/office/powerpoint/2010/main" val="25452160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xfrm>
            <a:off x="3052763" y="228600"/>
            <a:ext cx="917575" cy="687388"/>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6563" name="Notes Placeholder 2"/>
          <p:cNvSpPr>
            <a:spLocks noGrp="1"/>
          </p:cNvSpPr>
          <p:nvPr>
            <p:ph type="body" idx="1"/>
          </p:nvPr>
        </p:nvSpPr>
        <p:spPr bwMode="auto">
          <a:xfrm>
            <a:off x="229015" y="1068258"/>
            <a:ext cx="6641409" cy="7859321"/>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a:buFont typeface="Arial" pitchFamily="34" charset="0"/>
              <a:buChar char="•"/>
            </a:pPr>
            <a:r>
              <a:rPr lang="en-US" sz="1600" dirty="0" smtClean="0"/>
              <a:t>(1</a:t>
            </a:r>
            <a:r>
              <a:rPr lang="en-US" sz="1600" baseline="30000" dirty="0" smtClean="0"/>
              <a:t>st</a:t>
            </a:r>
            <a:r>
              <a:rPr lang="en-US" sz="1600" dirty="0" smtClean="0"/>
              <a:t> bullet) This means know and teach CCGPS. </a:t>
            </a:r>
          </a:p>
          <a:p>
            <a:pPr lvl="1">
              <a:buFont typeface="Wingdings" pitchFamily="2" charset="2"/>
              <a:buChar char="q"/>
            </a:pPr>
            <a:r>
              <a:rPr lang="en-US" sz="1600" dirty="0" smtClean="0"/>
              <a:t>Don’t go back and try to make what you used to do fit these new standards. </a:t>
            </a:r>
          </a:p>
          <a:p>
            <a:pPr>
              <a:buFont typeface="Arial" pitchFamily="34" charset="0"/>
              <a:buChar char="•"/>
            </a:pPr>
            <a:r>
              <a:rPr lang="en-US" sz="1600" dirty="0" smtClean="0"/>
              <a:t>(2</a:t>
            </a:r>
            <a:r>
              <a:rPr lang="en-US" sz="1600" baseline="30000" dirty="0" smtClean="0"/>
              <a:t>nd</a:t>
            </a:r>
            <a:r>
              <a:rPr lang="en-US" sz="1600" dirty="0" smtClean="0"/>
              <a:t> bullet) Planning like Goldilocks- Strands are generally too big, standards are too small and fragmented, and units which address clusters of related standards are just the right size. </a:t>
            </a:r>
          </a:p>
          <a:p>
            <a:pPr lvl="1">
              <a:buFont typeface="Wingdings" pitchFamily="2" charset="2"/>
              <a:buChar char="q"/>
            </a:pPr>
            <a:r>
              <a:rPr lang="en-US" sz="1600" dirty="0" smtClean="0"/>
              <a:t>It’s not about which standard you are teaching today, rather, what standards are students mastering in this unit. </a:t>
            </a:r>
          </a:p>
          <a:p>
            <a:pPr>
              <a:buFont typeface="Arial" pitchFamily="34" charset="0"/>
              <a:buChar char="•"/>
            </a:pPr>
            <a:r>
              <a:rPr lang="en-US" sz="1600" dirty="0" smtClean="0"/>
              <a:t>(3</a:t>
            </a:r>
            <a:r>
              <a:rPr lang="en-US" sz="1600" baseline="30000" dirty="0" smtClean="0"/>
              <a:t>rd</a:t>
            </a:r>
            <a:r>
              <a:rPr lang="en-US" sz="1600" dirty="0" smtClean="0"/>
              <a:t> bullet) We have traditionally been focused on answer getting in the US. </a:t>
            </a:r>
          </a:p>
          <a:p>
            <a:pPr lvl="1">
              <a:buFont typeface="Wingdings" pitchFamily="2" charset="2"/>
              <a:buChar char="q"/>
            </a:pPr>
            <a:r>
              <a:rPr lang="en-US" sz="1600" dirty="0" smtClean="0"/>
              <a:t>Unfortunately, a right answer is not necessarily a reliable indicator of mathematical understanding. </a:t>
            </a:r>
          </a:p>
          <a:p>
            <a:pPr lvl="1">
              <a:buFont typeface="Wingdings" pitchFamily="2" charset="2"/>
              <a:buChar char="q"/>
            </a:pPr>
            <a:r>
              <a:rPr lang="en-US" sz="1600" dirty="0" smtClean="0"/>
              <a:t>Correct responses are essential, but as a part of the process, not the product. (</a:t>
            </a:r>
            <a:r>
              <a:rPr lang="en-US" sz="1600" dirty="0" err="1" smtClean="0"/>
              <a:t>Daro</a:t>
            </a:r>
            <a:r>
              <a:rPr lang="en-US" sz="1600" dirty="0" smtClean="0"/>
              <a:t>) </a:t>
            </a:r>
          </a:p>
          <a:p>
            <a:pPr lvl="1">
              <a:buFont typeface="Wingdings" pitchFamily="2" charset="2"/>
              <a:buChar char="q"/>
            </a:pPr>
            <a:r>
              <a:rPr lang="en-US" sz="1600" dirty="0" smtClean="0"/>
              <a:t>A student can give a right answer, but have huge misunderstandings about mathematics. </a:t>
            </a:r>
          </a:p>
          <a:p>
            <a:pPr lvl="1">
              <a:buFont typeface="Wingdings" pitchFamily="2" charset="2"/>
              <a:buChar char="q"/>
            </a:pPr>
            <a:r>
              <a:rPr lang="en-US" sz="1600" dirty="0" smtClean="0"/>
              <a:t>Wrong answers, and particularly, their accompanying explanations,  should serve as canaries in the mathematical mine. </a:t>
            </a:r>
          </a:p>
          <a:p>
            <a:pPr lvl="1">
              <a:buFont typeface="Wingdings" pitchFamily="2" charset="2"/>
              <a:buChar char="q"/>
            </a:pPr>
            <a:r>
              <a:rPr lang="en-US" sz="1600" dirty="0" smtClean="0"/>
              <a:t>They indicate where misunderstandings lie, possibly held by many students.</a:t>
            </a:r>
          </a:p>
          <a:p>
            <a:pPr>
              <a:buFont typeface="Arial" pitchFamily="34" charset="0"/>
              <a:buChar char="•"/>
            </a:pPr>
            <a:r>
              <a:rPr lang="en-US" sz="1600" dirty="0" smtClean="0"/>
              <a:t>(4</a:t>
            </a:r>
            <a:r>
              <a:rPr lang="en-US" sz="1600" baseline="30000" dirty="0" smtClean="0"/>
              <a:t>th</a:t>
            </a:r>
            <a:r>
              <a:rPr lang="en-US" sz="1600" dirty="0" smtClean="0"/>
              <a:t> bullet) Consistent use of terminology and understanding of that terminology across the grades, particularly where it impacts mathematical understanding, makes life easier for everyone.</a:t>
            </a:r>
          </a:p>
          <a:p>
            <a:pPr lvl="1">
              <a:buFont typeface="Wingdings" pitchFamily="2" charset="2"/>
              <a:buChar char="q"/>
            </a:pPr>
            <a:r>
              <a:rPr lang="en-US" sz="1600" dirty="0" smtClean="0"/>
              <a:t>Doing so ensures less to learn along the way, and nothing to undo as students progress through the standards. </a:t>
            </a:r>
          </a:p>
          <a:p>
            <a:pPr lvl="1">
              <a:buFont typeface="Wingdings" pitchFamily="2" charset="2"/>
              <a:buChar char="q"/>
            </a:pPr>
            <a:r>
              <a:rPr lang="en-US" sz="1600" dirty="0" smtClean="0"/>
              <a:t>For example,  the definition of a trapezoid has been inconsistent. The inclusive definition assists in the development of a hierarchical understanding of properties of plane figures. (at least </a:t>
            </a:r>
            <a:r>
              <a:rPr lang="en-US" sz="1600" dirty="0" err="1" smtClean="0"/>
              <a:t>vs</a:t>
            </a:r>
            <a:r>
              <a:rPr lang="en-US" sz="1600" dirty="0" smtClean="0"/>
              <a:t> exactly)</a:t>
            </a:r>
          </a:p>
        </p:txBody>
      </p:sp>
      <p:sp>
        <p:nvSpPr>
          <p:cNvPr id="4" name="Slide Number Placeholder 3"/>
          <p:cNvSpPr>
            <a:spLocks noGrp="1"/>
          </p:cNvSpPr>
          <p:nvPr>
            <p:ph type="sldNum" sz="quarter" idx="5"/>
          </p:nvPr>
        </p:nvSpPr>
        <p:spPr/>
        <p:txBody>
          <a:bodyPr/>
          <a:lstStyle/>
          <a:p>
            <a:pPr>
              <a:defRPr/>
            </a:pPr>
            <a:fld id="{2AA5862B-2CBC-4E74-9803-03612EC40D73}" type="slidenum">
              <a:rPr lang="en-US" smtClean="0"/>
              <a:pPr>
                <a:defRPr/>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xfrm>
            <a:off x="3105150" y="304800"/>
            <a:ext cx="812800" cy="611188"/>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6563" name="Notes Placeholder 2"/>
          <p:cNvSpPr>
            <a:spLocks noGrp="1"/>
          </p:cNvSpPr>
          <p:nvPr>
            <p:ph type="body" idx="1"/>
          </p:nvPr>
        </p:nvSpPr>
        <p:spPr bwMode="auto">
          <a:xfrm>
            <a:off x="229015" y="1068258"/>
            <a:ext cx="6641409" cy="770671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defTabSz="915772">
              <a:buFont typeface="Arial" pitchFamily="34" charset="0"/>
              <a:buChar char="•"/>
              <a:defRPr/>
            </a:pPr>
            <a:r>
              <a:rPr lang="en-US" dirty="0" smtClean="0"/>
              <a:t>(</a:t>
            </a:r>
            <a:r>
              <a:rPr lang="en-US" sz="1600" dirty="0" smtClean="0"/>
              <a:t>5</a:t>
            </a:r>
            <a:r>
              <a:rPr lang="en-US" sz="1600" baseline="30000" dirty="0" smtClean="0"/>
              <a:t>th</a:t>
            </a:r>
            <a:r>
              <a:rPr lang="en-US" sz="1600" dirty="0" smtClean="0"/>
              <a:t> bullet) Mnemonics and tricks add additional curriculum. </a:t>
            </a:r>
          </a:p>
          <a:p>
            <a:pPr marL="457886" lvl="1" defTabSz="915772">
              <a:buFont typeface="Wingdings" pitchFamily="2" charset="2"/>
              <a:buChar char="q"/>
              <a:defRPr/>
            </a:pPr>
            <a:r>
              <a:rPr lang="en-US" sz="1600" dirty="0" smtClean="0"/>
              <a:t>If we ask students to expand x^3/x^3 and then cancel, we shouldn’t be surprised if students find the answer to be 0 – in fact, 50% of test takers will. </a:t>
            </a:r>
          </a:p>
          <a:p>
            <a:pPr marL="457886" lvl="1" defTabSz="915772">
              <a:buFont typeface="Wingdings" pitchFamily="2" charset="2"/>
              <a:buChar char="q"/>
              <a:defRPr/>
            </a:pPr>
            <a:r>
              <a:rPr lang="en-US" sz="1600" dirty="0" smtClean="0"/>
              <a:t>Why confuse our middle </a:t>
            </a:r>
            <a:r>
              <a:rPr lang="en-US" sz="1600" dirty="0" err="1" smtClean="0"/>
              <a:t>schoolers</a:t>
            </a:r>
            <a:r>
              <a:rPr lang="en-US" sz="1600" dirty="0" smtClean="0"/>
              <a:t> by suggesting a new process – why not stick with the properties of operations to solve these equations and not introduce cross-multiplication which becomes a meaningless algorithm for students. </a:t>
            </a:r>
          </a:p>
          <a:p>
            <a:pPr marL="457886" lvl="1" defTabSz="915772">
              <a:buFont typeface="Wingdings" pitchFamily="2" charset="2"/>
              <a:buChar char="q"/>
              <a:defRPr/>
            </a:pPr>
            <a:r>
              <a:rPr lang="en-US" sz="1600" dirty="0" smtClean="0"/>
              <a:t>We use the same properties in 3</a:t>
            </a:r>
            <a:r>
              <a:rPr lang="en-US" sz="1600" baseline="30000" dirty="0" smtClean="0"/>
              <a:t>rd</a:t>
            </a:r>
            <a:r>
              <a:rPr lang="en-US" sz="1600" dirty="0" smtClean="0"/>
              <a:t> grade and in pre-calculus – just nine – learn to use them with deep understanding as they are very powerful to mathematical flexibility.</a:t>
            </a:r>
          </a:p>
          <a:p>
            <a:pPr>
              <a:buFont typeface="Arial" pitchFamily="34" charset="0"/>
              <a:buChar char="•"/>
            </a:pPr>
            <a:r>
              <a:rPr lang="en-US" sz="1600" dirty="0" smtClean="0"/>
              <a:t>(6</a:t>
            </a:r>
            <a:r>
              <a:rPr lang="en-US" sz="1600" baseline="30000" dirty="0" smtClean="0"/>
              <a:t>th</a:t>
            </a:r>
            <a:r>
              <a:rPr lang="en-US" sz="1600" dirty="0" smtClean="0"/>
              <a:t> bullet) We teach FOIL for multiplication of binomials, then confuse students when this doesn’t transfer to multiplication of larger polynomials.</a:t>
            </a:r>
          </a:p>
          <a:p>
            <a:pPr>
              <a:buFont typeface="Arial" pitchFamily="34" charset="0"/>
              <a:buChar char="•"/>
            </a:pPr>
            <a:r>
              <a:rPr lang="en-US" sz="1600" dirty="0" smtClean="0"/>
              <a:t>(7</a:t>
            </a:r>
            <a:r>
              <a:rPr lang="en-US" sz="1600" baseline="30000" dirty="0" smtClean="0"/>
              <a:t>th</a:t>
            </a:r>
            <a:r>
              <a:rPr lang="en-US" sz="1600" dirty="0" smtClean="0"/>
              <a:t> bullet) In 2</a:t>
            </a:r>
            <a:r>
              <a:rPr lang="en-US" sz="1600" baseline="30000" dirty="0" smtClean="0"/>
              <a:t>nd</a:t>
            </a:r>
            <a:r>
              <a:rPr lang="en-US" sz="1600" dirty="0" smtClean="0"/>
              <a:t> grade, line up numbers on the right to add/</a:t>
            </a:r>
            <a:r>
              <a:rPr lang="en-US" sz="1600" dirty="0" err="1" smtClean="0"/>
              <a:t>subt</a:t>
            </a:r>
            <a:r>
              <a:rPr lang="en-US" sz="1600" dirty="0" smtClean="0"/>
              <a:t> – but in 4</a:t>
            </a:r>
            <a:r>
              <a:rPr lang="en-US" sz="1600" baseline="30000" dirty="0" smtClean="0"/>
              <a:t>th</a:t>
            </a:r>
            <a:r>
              <a:rPr lang="en-US" sz="1600" dirty="0" smtClean="0"/>
              <a:t>, line up decimals to compare? </a:t>
            </a:r>
          </a:p>
          <a:p>
            <a:pPr lvl="1">
              <a:buFont typeface="Wingdings" pitchFamily="2" charset="2"/>
              <a:buChar char="q"/>
            </a:pPr>
            <a:r>
              <a:rPr lang="en-US" sz="1600" dirty="0" smtClean="0"/>
              <a:t>True understanding of place value greatly exceeds these superficial ideas. </a:t>
            </a:r>
          </a:p>
          <a:p>
            <a:pPr>
              <a:buFont typeface="Arial" pitchFamily="34" charset="0"/>
              <a:buChar char="•"/>
            </a:pPr>
            <a:r>
              <a:rPr lang="en-US" sz="1600" dirty="0" smtClean="0"/>
              <a:t>(8</a:t>
            </a:r>
            <a:r>
              <a:rPr lang="en-US" sz="1600" baseline="30000" dirty="0" smtClean="0"/>
              <a:t>th</a:t>
            </a:r>
            <a:r>
              <a:rPr lang="en-US" sz="1600" dirty="0" smtClean="0"/>
              <a:t> bullet) It is not always necessary to firmly establish the mathematics, prior to providing problem solving situation</a:t>
            </a:r>
          </a:p>
          <a:p>
            <a:pPr lvl="1">
              <a:buFont typeface="Wingdings" pitchFamily="2" charset="2"/>
              <a:buChar char="q"/>
            </a:pPr>
            <a:r>
              <a:rPr lang="en-US" sz="1600" dirty="0" smtClean="0"/>
              <a:t>making sense of the mathematics through problem situations is frequently neglected, when in fact the problem can actually assist students in learning the relevant mathematics. </a:t>
            </a:r>
          </a:p>
          <a:p>
            <a:pPr lvl="1">
              <a:buFont typeface="Wingdings" pitchFamily="2" charset="2"/>
              <a:buChar char="q"/>
            </a:pPr>
            <a:r>
              <a:rPr lang="en-US" sz="1600" dirty="0" smtClean="0"/>
              <a:t>A problem can actually be an effective strategy to begin a unit – it enables us to diagnose what students are bringing to the unit, demonstrates the variety among students in what they are bringing, and enables us to productively sketch our plan.</a:t>
            </a:r>
          </a:p>
          <a:p>
            <a:pPr>
              <a:buFont typeface="Arial" pitchFamily="34" charset="0"/>
              <a:buChar char="•"/>
            </a:pPr>
            <a:endParaRPr lang="en-US" dirty="0" smtClean="0"/>
          </a:p>
          <a:p>
            <a:endParaRPr lang="en-US" dirty="0" smtClean="0"/>
          </a:p>
        </p:txBody>
      </p:sp>
      <p:sp>
        <p:nvSpPr>
          <p:cNvPr id="4" name="Slide Number Placeholder 3"/>
          <p:cNvSpPr>
            <a:spLocks noGrp="1"/>
          </p:cNvSpPr>
          <p:nvPr>
            <p:ph type="sldNum" sz="quarter" idx="5"/>
          </p:nvPr>
        </p:nvSpPr>
        <p:spPr/>
        <p:txBody>
          <a:bodyPr/>
          <a:lstStyle/>
          <a:p>
            <a:pPr>
              <a:defRPr/>
            </a:pPr>
            <a:fld id="{2AA5862B-2CBC-4E74-9803-03612EC40D73}" type="slidenum">
              <a:rPr lang="en-US" smtClean="0"/>
              <a:pPr>
                <a:defRPr/>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55900" y="698500"/>
            <a:ext cx="1511300" cy="1133475"/>
          </a:xfrm>
        </p:spPr>
      </p:sp>
      <p:sp>
        <p:nvSpPr>
          <p:cNvPr id="3" name="Notes Placeholder 2"/>
          <p:cNvSpPr>
            <a:spLocks noGrp="1"/>
          </p:cNvSpPr>
          <p:nvPr>
            <p:ph type="body" idx="1"/>
          </p:nvPr>
        </p:nvSpPr>
        <p:spPr>
          <a:xfrm>
            <a:off x="702946" y="1907604"/>
            <a:ext cx="5617208" cy="6703633"/>
          </a:xfrm>
        </p:spPr>
        <p:txBody>
          <a:bodyPr>
            <a:normAutofit/>
          </a:bodyPr>
          <a:lstStyle/>
          <a:p>
            <a:pPr>
              <a:buFont typeface="Arial" pitchFamily="34" charset="0"/>
              <a:buChar char="•"/>
            </a:pPr>
            <a:r>
              <a:rPr lang="en-US" sz="2000" dirty="0" smtClean="0"/>
              <a:t>Have a look at Phil </a:t>
            </a:r>
            <a:r>
              <a:rPr lang="en-US" sz="2000" dirty="0" err="1" smtClean="0"/>
              <a:t>Daro’s</a:t>
            </a:r>
            <a:r>
              <a:rPr lang="en-US" sz="2000" dirty="0" smtClean="0"/>
              <a:t> videos and presentations, all found via links on the CCGPS wikis. </a:t>
            </a:r>
            <a:endParaRPr lang="en-US" sz="2000" dirty="0"/>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xfrm>
            <a:off x="2703513" y="700088"/>
            <a:ext cx="1616075" cy="1212850"/>
          </a:xfrm>
          <a:noFill/>
          <a:ln>
            <a:solidFill>
              <a:srgbClr val="000000"/>
            </a:solidFill>
            <a:miter lim="800000"/>
            <a:headEnd/>
            <a:tailEnd/>
          </a:ln>
        </p:spPr>
      </p:sp>
      <p:sp>
        <p:nvSpPr>
          <p:cNvPr id="70659" name="Notes Placeholder 2"/>
          <p:cNvSpPr>
            <a:spLocks noGrp="1"/>
          </p:cNvSpPr>
          <p:nvPr>
            <p:ph type="body" idx="1"/>
          </p:nvPr>
        </p:nvSpPr>
        <p:spPr bwMode="auto">
          <a:xfrm>
            <a:off x="458028" y="1987086"/>
            <a:ext cx="6259720" cy="6624150"/>
          </a:xfrm>
          <a:noFill/>
        </p:spPr>
        <p:txBody>
          <a:bodyPr wrap="square" numCol="1" anchor="t" anchorCtr="0" compatLnSpc="1">
            <a:prstTxWarp prst="textNoShape">
              <a:avLst/>
            </a:prstTxWarp>
            <a:normAutofit/>
          </a:bodyPr>
          <a:lstStyle/>
          <a:p>
            <a:pPr defTabSz="930081" eaLnBrk="1" hangingPunct="1">
              <a:spcBef>
                <a:spcPct val="0"/>
              </a:spcBef>
            </a:pPr>
            <a:r>
              <a:rPr lang="en-US" sz="2000" dirty="0" smtClean="0">
                <a:ea typeface="MS PGothic" pitchFamily="34" charset="-128"/>
              </a:rPr>
              <a:t>Remember that the program specialist introduced you to six lenses to provide a framework for changes.</a:t>
            </a:r>
          </a:p>
          <a:p>
            <a:pPr defTabSz="930081" eaLnBrk="1" hangingPunct="1">
              <a:spcBef>
                <a:spcPct val="0"/>
              </a:spcBef>
              <a:buFont typeface="Arial" pitchFamily="34" charset="0"/>
              <a:buChar char="•"/>
            </a:pPr>
            <a:r>
              <a:rPr lang="en-US" sz="2000" dirty="0" smtClean="0">
                <a:ea typeface="MS PGothic" pitchFamily="34" charset="-128"/>
              </a:rPr>
              <a:t>The first two encompassing the major design principles of CCSS …well since then the authors realized that even that list was a little cumbersome and chose to compress …</a:t>
            </a:r>
            <a:endParaRPr lang="en-US" sz="2000" dirty="0" smtClean="0"/>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89ECA9-EECC-41FD-9AE3-35B4825B4B47}"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7900" y="698500"/>
            <a:ext cx="2527300" cy="1895475"/>
          </a:xfrm>
        </p:spPr>
      </p:sp>
      <p:sp>
        <p:nvSpPr>
          <p:cNvPr id="3" name="Notes Placeholder 2"/>
          <p:cNvSpPr>
            <a:spLocks noGrp="1"/>
          </p:cNvSpPr>
          <p:nvPr>
            <p:ph type="body" idx="1"/>
          </p:nvPr>
        </p:nvSpPr>
        <p:spPr>
          <a:xfrm>
            <a:off x="702946" y="2746949"/>
            <a:ext cx="5617208" cy="5864288"/>
          </a:xfrm>
        </p:spPr>
        <p:txBody>
          <a:bodyPr>
            <a:normAutofit/>
          </a:bodyPr>
          <a:lstStyle/>
          <a:p>
            <a:pPr>
              <a:buFont typeface="Arial" pitchFamily="34" charset="0"/>
              <a:buChar char="•"/>
            </a:pPr>
            <a:r>
              <a:rPr lang="en-US" sz="2000" dirty="0" smtClean="0"/>
              <a:t>Thank you and please remember to visit the wiki space for a list of resources, share ideas, provide feedback, and communicate with other teachers across the state.</a:t>
            </a: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xfrm>
            <a:off x="2859088" y="698500"/>
            <a:ext cx="1304925" cy="979488"/>
          </a:xfrm>
          <a:noFill/>
          <a:ln>
            <a:solidFill>
              <a:srgbClr val="000000"/>
            </a:solidFill>
            <a:miter lim="800000"/>
            <a:headEnd/>
            <a:tailEnd/>
          </a:ln>
        </p:spPr>
      </p:sp>
      <p:sp>
        <p:nvSpPr>
          <p:cNvPr id="59395" name="Notes Placeholder 2"/>
          <p:cNvSpPr>
            <a:spLocks noGrp="1"/>
          </p:cNvSpPr>
          <p:nvPr>
            <p:ph type="body" idx="1"/>
          </p:nvPr>
        </p:nvSpPr>
        <p:spPr bwMode="auto">
          <a:xfrm>
            <a:off x="702946" y="1831299"/>
            <a:ext cx="5617208" cy="6779938"/>
          </a:xfrm>
          <a:noFill/>
        </p:spPr>
        <p:txBody>
          <a:bodyPr wrap="square" numCol="1" anchor="t" anchorCtr="0" compatLnSpc="1">
            <a:prstTxWarp prst="textNoShape">
              <a:avLst/>
            </a:prstTxWarp>
            <a:normAutofit/>
          </a:bodyPr>
          <a:lstStyle/>
          <a:p>
            <a:r>
              <a:rPr lang="en-US" sz="2000" dirty="0" smtClean="0"/>
              <a:t>Go on today, continue to grow, and continue to stretch the minds of your students. Thank you for all you do, and for your obvious dedication to your practice.  </a:t>
            </a:r>
          </a:p>
        </p:txBody>
      </p:sp>
      <p:sp>
        <p:nvSpPr>
          <p:cNvPr id="4" name="Slide Number Placeholder 3"/>
          <p:cNvSpPr>
            <a:spLocks noGrp="1"/>
          </p:cNvSpPr>
          <p:nvPr>
            <p:ph type="sldNum" sz="quarter" idx="5"/>
          </p:nvPr>
        </p:nvSpPr>
        <p:spPr/>
        <p:txBody>
          <a:bodyPr/>
          <a:lstStyle/>
          <a:p>
            <a:pPr>
              <a:defRPr/>
            </a:pPr>
            <a:fld id="{D7F4AD42-6D6D-42E0-B919-25257DACCB11}" type="slidenum">
              <a:rPr lang="en-US" smtClean="0"/>
              <a:pPr>
                <a:defRPr/>
              </a:pPr>
              <a:t>31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xfrm>
            <a:off x="2703513" y="700088"/>
            <a:ext cx="1616075" cy="1212850"/>
          </a:xfrm>
          <a:noFill/>
          <a:ln>
            <a:solidFill>
              <a:srgbClr val="000000"/>
            </a:solidFill>
            <a:miter lim="800000"/>
            <a:headEnd/>
            <a:tailEnd/>
          </a:ln>
        </p:spPr>
      </p:sp>
      <p:sp>
        <p:nvSpPr>
          <p:cNvPr id="71683" name="Notes Placeholder 2"/>
          <p:cNvSpPr>
            <a:spLocks noGrp="1"/>
          </p:cNvSpPr>
          <p:nvPr>
            <p:ph type="body" idx="1"/>
          </p:nvPr>
        </p:nvSpPr>
        <p:spPr bwMode="auto">
          <a:xfrm>
            <a:off x="229014" y="1987086"/>
            <a:ext cx="6565072" cy="6624150"/>
          </a:xfrm>
          <a:noFill/>
        </p:spPr>
        <p:txBody>
          <a:bodyPr wrap="square" numCol="1" anchor="t" anchorCtr="0" compatLnSpc="1">
            <a:prstTxWarp prst="textNoShape">
              <a:avLst/>
            </a:prstTxWarp>
            <a:normAutofit/>
          </a:bodyPr>
          <a:lstStyle/>
          <a:p>
            <a:pPr defTabSz="930081" eaLnBrk="1" hangingPunct="1">
              <a:spcBef>
                <a:spcPct val="0"/>
              </a:spcBef>
            </a:pPr>
            <a:r>
              <a:rPr lang="en-US" sz="2000" dirty="0" smtClean="0"/>
              <a:t>…Fluency, Deep Understanding, Applications, and Balanced Approach.</a:t>
            </a:r>
          </a:p>
          <a:p>
            <a:pPr defTabSz="930081" eaLnBrk="1" hangingPunct="1">
              <a:spcBef>
                <a:spcPct val="0"/>
              </a:spcBef>
            </a:pPr>
            <a:endParaRPr lang="en-US" sz="2000" dirty="0" smtClean="0"/>
          </a:p>
          <a:p>
            <a:pPr defTabSz="930081" eaLnBrk="1" hangingPunct="1">
              <a:spcBef>
                <a:spcPct val="0"/>
              </a:spcBef>
              <a:buFont typeface="Arial" pitchFamily="34" charset="0"/>
              <a:buChar char="•"/>
            </a:pPr>
            <a:r>
              <a:rPr lang="en-US" sz="2000" dirty="0" smtClean="0"/>
              <a:t>When talking about one of these 4, we often referenced the other 3.</a:t>
            </a:r>
          </a:p>
          <a:p>
            <a:pPr lvl="1" defTabSz="930081" eaLnBrk="1" hangingPunct="1">
              <a:spcBef>
                <a:spcPct val="0"/>
              </a:spcBef>
              <a:buFont typeface="Wingdings" pitchFamily="2" charset="2"/>
              <a:buChar char="Ø"/>
            </a:pPr>
            <a:r>
              <a:rPr lang="en-US" sz="2000" dirty="0" smtClean="0"/>
              <a:t>For instance when we talked about fluency in our GPB session, we stated, “fluency, which is not just about being quick and rattling off an algorithm, but it is about teachers and students having a </a:t>
            </a:r>
            <a:r>
              <a:rPr lang="en-US" sz="2000" b="1" dirty="0" smtClean="0"/>
              <a:t>deep understanding </a:t>
            </a:r>
            <a:r>
              <a:rPr lang="en-US" sz="2000" dirty="0" smtClean="0"/>
              <a:t>which allows both to be flexible in their thinking (</a:t>
            </a:r>
            <a:r>
              <a:rPr lang="en-US" sz="2000" b="1" dirty="0" smtClean="0"/>
              <a:t>balanced approach</a:t>
            </a:r>
            <a:r>
              <a:rPr lang="en-US" sz="2000" dirty="0" smtClean="0"/>
              <a:t>), and to decide which methods and strategies would be most efficient and appropriate (</a:t>
            </a:r>
            <a:r>
              <a:rPr lang="en-US" sz="2000" b="1" dirty="0" smtClean="0"/>
              <a:t>Application</a:t>
            </a:r>
            <a:r>
              <a:rPr lang="en-US" sz="2000" dirty="0" smtClean="0"/>
              <a:t>)”</a:t>
            </a:r>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5D2BFB-4757-41A3-95C6-31B7BDA87B9A}"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2703513" y="700088"/>
            <a:ext cx="1616075" cy="1212850"/>
          </a:xfrm>
          <a:noFill/>
          <a:ln>
            <a:solidFill>
              <a:srgbClr val="000000"/>
            </a:solidFill>
            <a:miter lim="800000"/>
            <a:headEnd/>
            <a:tailEnd/>
          </a:ln>
        </p:spPr>
      </p:sp>
      <p:sp>
        <p:nvSpPr>
          <p:cNvPr id="72707" name="Notes Placeholder 2"/>
          <p:cNvSpPr>
            <a:spLocks noGrp="1"/>
          </p:cNvSpPr>
          <p:nvPr>
            <p:ph type="body" idx="1"/>
          </p:nvPr>
        </p:nvSpPr>
        <p:spPr bwMode="auto">
          <a:xfrm>
            <a:off x="381690" y="1987086"/>
            <a:ext cx="6412396" cy="6624150"/>
          </a:xfrm>
          <a:noFill/>
        </p:spPr>
        <p:txBody>
          <a:bodyPr wrap="square" numCol="1" anchor="t" anchorCtr="0" compatLnSpc="1">
            <a:prstTxWarp prst="textNoShape">
              <a:avLst/>
            </a:prstTxWarp>
            <a:normAutofit/>
          </a:bodyPr>
          <a:lstStyle/>
          <a:p>
            <a:pPr defTabSz="930081" eaLnBrk="1" hangingPunct="1">
              <a:spcBef>
                <a:spcPct val="0"/>
              </a:spcBef>
            </a:pPr>
            <a:r>
              <a:rPr lang="en-US" sz="2000" dirty="0" smtClean="0"/>
              <a:t>So the authors have compressed those four lenses (F, DU, A, &amp; BA) into the one lens of rigor.  </a:t>
            </a:r>
          </a:p>
          <a:p>
            <a:pPr defTabSz="930081" eaLnBrk="1" hangingPunct="1">
              <a:spcBef>
                <a:spcPct val="0"/>
              </a:spcBef>
              <a:buFont typeface="Arial" pitchFamily="34" charset="0"/>
              <a:buChar char="•"/>
            </a:pPr>
            <a:r>
              <a:rPr lang="en-US" sz="2000" dirty="0" smtClean="0"/>
              <a:t>Therefore, we now have three lenses which provide</a:t>
            </a:r>
            <a:r>
              <a:rPr lang="en-US" sz="2000" dirty="0" smtClean="0">
                <a:ea typeface="ＭＳ Ｐゴシック"/>
                <a:cs typeface="ＭＳ Ｐゴシック"/>
              </a:rPr>
              <a:t> a framework through which to address the necessary changes in instruction demanded by the Common Core.</a:t>
            </a:r>
            <a:endParaRPr lang="en-US" sz="2000" dirty="0" smtClean="0"/>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51BC13-DF0E-4968-B52F-C9F8336A2B31}"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2703513" y="700088"/>
            <a:ext cx="1616075" cy="1212850"/>
          </a:xfrm>
          <a:noFill/>
          <a:ln>
            <a:solidFill>
              <a:srgbClr val="000000"/>
            </a:solidFill>
            <a:miter lim="800000"/>
            <a:headEnd/>
            <a:tailEnd/>
          </a:ln>
        </p:spPr>
      </p:sp>
      <p:sp>
        <p:nvSpPr>
          <p:cNvPr id="72707" name="Notes Placeholder 2"/>
          <p:cNvSpPr>
            <a:spLocks noGrp="1"/>
          </p:cNvSpPr>
          <p:nvPr>
            <p:ph type="body" idx="1"/>
          </p:nvPr>
        </p:nvSpPr>
        <p:spPr bwMode="auto">
          <a:xfrm>
            <a:off x="305352" y="1987086"/>
            <a:ext cx="6488734" cy="6624150"/>
          </a:xfrm>
          <a:noFill/>
        </p:spPr>
        <p:txBody>
          <a:bodyPr wrap="square" numCol="1" anchor="t" anchorCtr="0" compatLnSpc="1">
            <a:prstTxWarp prst="textNoShape">
              <a:avLst/>
            </a:prstTxWarp>
            <a:normAutofit/>
          </a:bodyPr>
          <a:lstStyle/>
          <a:p>
            <a:pPr eaLnBrk="1" hangingPunct="1">
              <a:spcBef>
                <a:spcPct val="0"/>
              </a:spcBef>
            </a:pPr>
            <a:r>
              <a:rPr lang="en-US" sz="2000" dirty="0" smtClean="0"/>
              <a:t>How do you define focus?  What does it mean to you?</a:t>
            </a:r>
          </a:p>
          <a:p>
            <a:pPr eaLnBrk="1" hangingPunct="1">
              <a:spcBef>
                <a:spcPct val="0"/>
              </a:spcBef>
              <a:buFont typeface="Arial" pitchFamily="34" charset="0"/>
              <a:buChar char="•"/>
            </a:pPr>
            <a:r>
              <a:rPr lang="en-US" sz="2000" dirty="0" smtClean="0"/>
              <a:t>Take a few seconds and think to yourself of how you would define focus.</a:t>
            </a:r>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51BC13-DF0E-4968-B52F-C9F8336A2B31}"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2703513" y="700088"/>
            <a:ext cx="1616075" cy="1212850"/>
          </a:xfrm>
          <a:noFill/>
          <a:ln>
            <a:solidFill>
              <a:srgbClr val="000000"/>
            </a:solidFill>
            <a:miter lim="800000"/>
            <a:headEnd/>
            <a:tailEnd/>
          </a:ln>
        </p:spPr>
      </p:sp>
      <p:sp>
        <p:nvSpPr>
          <p:cNvPr id="72707" name="Notes Placeholder 2"/>
          <p:cNvSpPr>
            <a:spLocks noGrp="1"/>
          </p:cNvSpPr>
          <p:nvPr>
            <p:ph type="body" idx="1"/>
          </p:nvPr>
        </p:nvSpPr>
        <p:spPr bwMode="auto">
          <a:xfrm>
            <a:off x="305352" y="1987086"/>
            <a:ext cx="6488734" cy="6624150"/>
          </a:xfrm>
          <a:noFill/>
        </p:spPr>
        <p:txBody>
          <a:bodyPr wrap="square" numCol="1" anchor="t" anchorCtr="0" compatLnSpc="1">
            <a:prstTxWarp prst="textNoShape">
              <a:avLst/>
            </a:prstTxWarp>
            <a:normAutofit/>
          </a:bodyPr>
          <a:lstStyle/>
          <a:p>
            <a:pPr eaLnBrk="1" hangingPunct="1">
              <a:spcBef>
                <a:spcPct val="0"/>
              </a:spcBef>
            </a:pPr>
            <a:r>
              <a:rPr lang="en-US" sz="2000" dirty="0" smtClean="0"/>
              <a:t>Here is what comes to mind for me when I think about focus…and how I as a teacher would approach content through the lens of focus.</a:t>
            </a:r>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51BC13-DF0E-4968-B52F-C9F8336A2B31}"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49563" y="304800"/>
            <a:ext cx="1323975" cy="992188"/>
          </a:xfrm>
        </p:spPr>
      </p:sp>
      <p:sp>
        <p:nvSpPr>
          <p:cNvPr id="3" name="Notes Placeholder 2"/>
          <p:cNvSpPr>
            <a:spLocks noGrp="1"/>
          </p:cNvSpPr>
          <p:nvPr>
            <p:ph type="body" idx="1"/>
          </p:nvPr>
        </p:nvSpPr>
        <p:spPr>
          <a:xfrm>
            <a:off x="381691" y="1526083"/>
            <a:ext cx="6336057" cy="7085154"/>
          </a:xfrm>
        </p:spPr>
        <p:txBody>
          <a:bodyPr>
            <a:normAutofit/>
          </a:bodyPr>
          <a:lstStyle/>
          <a:p>
            <a:pPr eaLnBrk="1" hangingPunct="1">
              <a:spcBef>
                <a:spcPct val="0"/>
              </a:spcBef>
            </a:pPr>
            <a:r>
              <a:rPr lang="en-US" sz="1600" dirty="0" smtClean="0"/>
              <a:t>Take a few seconds to read some of the thoughts of the authors regarding focus…</a:t>
            </a:r>
          </a:p>
          <a:p>
            <a:pPr eaLnBrk="1" hangingPunct="1">
              <a:spcBef>
                <a:spcPct val="0"/>
              </a:spcBef>
              <a:buFont typeface="Arial" pitchFamily="34" charset="0"/>
              <a:buChar char="•"/>
            </a:pPr>
            <a:r>
              <a:rPr lang="en-US" sz="1600" dirty="0" smtClean="0"/>
              <a:t>Focus: Reminders</a:t>
            </a:r>
          </a:p>
          <a:p>
            <a:pPr lvl="1" eaLnBrk="1" hangingPunct="1">
              <a:spcBef>
                <a:spcPct val="0"/>
              </a:spcBef>
              <a:buFont typeface="Wingdings" pitchFamily="2" charset="2"/>
              <a:buChar char="Ø"/>
            </a:pPr>
            <a:r>
              <a:rPr lang="en-US" sz="1600" dirty="0" smtClean="0"/>
              <a:t>Answer getting is simply part of the learning process – a means to the end.  We need to focus on our student’s thought process which led them to their answer, whether it be right or wrong.  </a:t>
            </a:r>
          </a:p>
          <a:p>
            <a:pPr lvl="1" eaLnBrk="1" hangingPunct="1">
              <a:spcBef>
                <a:spcPct val="0"/>
              </a:spcBef>
              <a:buFont typeface="Wingdings" pitchFamily="2" charset="2"/>
              <a:buChar char="Ø"/>
            </a:pPr>
            <a:r>
              <a:rPr lang="en-US" sz="1600" dirty="0" smtClean="0"/>
              <a:t>We want to teach diagnostically early in the unit – could even use a problem from the end of the unit to encompass this – the diagnosis tells me what I will dwell on most or help me determine areas of focus for the unit.</a:t>
            </a:r>
          </a:p>
          <a:p>
            <a:pPr marL="915772" lvl="2" defTabSz="915772" eaLnBrk="1" hangingPunct="1">
              <a:spcBef>
                <a:spcPct val="0"/>
              </a:spcBef>
              <a:buFont typeface="Wingdings" pitchFamily="2" charset="2"/>
              <a:buChar char="q"/>
              <a:defRPr/>
            </a:pPr>
            <a:r>
              <a:rPr lang="en-US" sz="1600" dirty="0" smtClean="0"/>
              <a:t>Pairing students can optimize peer tutoring and the development of proficiency in explaining mathematics – which in turn allows the teacher to diagnose and determine areas of focus.</a:t>
            </a:r>
          </a:p>
          <a:p>
            <a:pPr lvl="1" eaLnBrk="1" hangingPunct="1">
              <a:spcBef>
                <a:spcPct val="0"/>
              </a:spcBef>
              <a:buFont typeface="Wingdings" pitchFamily="2" charset="2"/>
              <a:buChar char="Ø"/>
            </a:pPr>
            <a:r>
              <a:rPr lang="en-US" sz="1600" dirty="0" smtClean="0"/>
              <a:t>I will seek to converge the student learning later in the unit – I will keep in mind that every lesson in the unit has the same target which is mastery of a cluster of standards (standards are ingredients of clusters just like in GPS elements were ingredients of standards).</a:t>
            </a:r>
          </a:p>
          <a:p>
            <a:pPr lvl="1" eaLnBrk="1" hangingPunct="1">
              <a:spcBef>
                <a:spcPct val="0"/>
              </a:spcBef>
              <a:buFont typeface="Wingdings" pitchFamily="2" charset="2"/>
              <a:buChar char="Ø"/>
            </a:pPr>
            <a:r>
              <a:rPr lang="en-US" sz="1600" dirty="0" smtClean="0"/>
              <a:t>What mathematics do I want my students to walk away with at the end of this unit?</a:t>
            </a:r>
          </a:p>
          <a:p>
            <a:pPr lvl="1" eaLnBrk="1" hangingPunct="1">
              <a:spcBef>
                <a:spcPct val="0"/>
              </a:spcBef>
              <a:buFont typeface="Wingdings" pitchFamily="2" charset="2"/>
              <a:buChar char="Ø"/>
            </a:pPr>
            <a:r>
              <a:rPr lang="en-US" sz="1600" dirty="0" smtClean="0"/>
              <a:t>The time spent on lessons is dependent on student response </a:t>
            </a:r>
          </a:p>
          <a:p>
            <a:pPr lvl="1" eaLnBrk="1" hangingPunct="1">
              <a:spcBef>
                <a:spcPct val="0"/>
              </a:spcBef>
              <a:buFont typeface="Wingdings" pitchFamily="2" charset="2"/>
              <a:buChar char="Ø"/>
            </a:pPr>
            <a:r>
              <a:rPr lang="en-US" sz="1600" dirty="0" smtClean="0"/>
              <a:t>I will commit myself to laser focus on the content where the standards focus - remember that covering does not translate into better test score.</a:t>
            </a:r>
          </a:p>
          <a:p>
            <a:pPr lvl="2" eaLnBrk="1" hangingPunct="1">
              <a:spcBef>
                <a:spcPct val="0"/>
              </a:spcBef>
              <a:buFont typeface="Wingdings" pitchFamily="2" charset="2"/>
              <a:buChar char="q"/>
            </a:pPr>
            <a:r>
              <a:rPr lang="en-US" sz="1600" i="1" dirty="0" smtClean="0"/>
              <a:t>fewer, higher, clearer =&gt; higher means higher expectations – higher standards that most students master most of the time</a:t>
            </a:r>
          </a:p>
          <a:p>
            <a:pPr lvl="1" eaLnBrk="1" hangingPunct="1">
              <a:spcBef>
                <a:spcPct val="0"/>
              </a:spcBef>
              <a:buFont typeface="Wingdings" pitchFamily="2" charset="2"/>
              <a:buChar char="Ø"/>
            </a:pPr>
            <a:r>
              <a:rPr lang="en-US" sz="1600" dirty="0" smtClean="0"/>
              <a:t>Depth ensures retention and transfer</a:t>
            </a:r>
          </a:p>
          <a:p>
            <a:endParaRPr lang="en-US" dirty="0"/>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01900" y="698500"/>
            <a:ext cx="2019300" cy="1514475"/>
          </a:xfrm>
        </p:spPr>
      </p:sp>
      <p:sp>
        <p:nvSpPr>
          <p:cNvPr id="3" name="Notes Placeholder 2"/>
          <p:cNvSpPr>
            <a:spLocks noGrp="1"/>
          </p:cNvSpPr>
          <p:nvPr>
            <p:ph type="body" idx="1"/>
          </p:nvPr>
        </p:nvSpPr>
        <p:spPr>
          <a:xfrm>
            <a:off x="229015" y="2518036"/>
            <a:ext cx="6641409" cy="6093201"/>
          </a:xfrm>
        </p:spPr>
        <p:txBody>
          <a:bodyPr>
            <a:normAutofit/>
          </a:bodyPr>
          <a:lstStyle/>
          <a:p>
            <a:r>
              <a:rPr lang="en-US" sz="2000" dirty="0" smtClean="0"/>
              <a:t>Your task</a:t>
            </a:r>
          </a:p>
          <a:p>
            <a:pPr>
              <a:buFont typeface="Arial" pitchFamily="34" charset="0"/>
              <a:buChar char="•"/>
            </a:pPr>
            <a:r>
              <a:rPr lang="en-US" sz="2000" dirty="0" smtClean="0"/>
              <a:t>Look for evidence of development of fractions understanding</a:t>
            </a:r>
          </a:p>
          <a:p>
            <a:pPr>
              <a:buFont typeface="Arial" pitchFamily="34" charset="0"/>
              <a:buChar char="•"/>
            </a:pPr>
            <a:r>
              <a:rPr lang="en-US" sz="2000" dirty="0" smtClean="0"/>
              <a:t>Where is it in k-2?  </a:t>
            </a:r>
          </a:p>
          <a:p>
            <a:pPr lvl="1">
              <a:buFont typeface="Wingdings" pitchFamily="2" charset="2"/>
              <a:buChar char="q"/>
            </a:pPr>
            <a:r>
              <a:rPr lang="en-US" sz="2000" dirty="0" smtClean="0"/>
              <a:t>Equal partitioning</a:t>
            </a:r>
          </a:p>
          <a:p>
            <a:pPr lvl="1">
              <a:buFont typeface="Wingdings" pitchFamily="2" charset="2"/>
              <a:buChar char="q"/>
            </a:pPr>
            <a:r>
              <a:rPr lang="en-US" sz="2000" dirty="0" smtClean="0"/>
              <a:t>Unitizing in base 10 and measurement</a:t>
            </a:r>
          </a:p>
          <a:p>
            <a:pPr lvl="1">
              <a:buFont typeface="Wingdings" pitchFamily="2" charset="2"/>
              <a:buChar char="q"/>
            </a:pPr>
            <a:r>
              <a:rPr lang="en-US" sz="2000" dirty="0" smtClean="0"/>
              <a:t>Number line in quantity and measurement</a:t>
            </a:r>
          </a:p>
          <a:p>
            <a:pPr lvl="1">
              <a:buFont typeface="Wingdings" pitchFamily="2" charset="2"/>
              <a:buChar char="q"/>
            </a:pPr>
            <a:r>
              <a:rPr lang="en-US" sz="2000" dirty="0" smtClean="0"/>
              <a:t>Properties of operations</a:t>
            </a:r>
          </a:p>
          <a:p>
            <a:pPr lvl="0">
              <a:buFont typeface="Arial" pitchFamily="34" charset="0"/>
              <a:buChar char="•"/>
            </a:pPr>
            <a:r>
              <a:rPr lang="en-US" sz="2000" dirty="0" smtClean="0"/>
              <a:t>Easier to locate in 3-5, 6-8, and 9-12.</a:t>
            </a:r>
          </a:p>
          <a:p>
            <a:pPr lvl="1">
              <a:buFont typeface="Wingdings" pitchFamily="2" charset="2"/>
              <a:buChar char="q"/>
            </a:pPr>
            <a:endParaRPr lang="en-US" dirty="0"/>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C9203A3-26CB-4F35-9849-5EB6B81E6626}" type="datetime1">
              <a:rPr lang="en-US"/>
              <a:pPr>
                <a:defRPr/>
              </a:pPr>
              <a:t>7/30/2012</a:t>
            </a:fld>
            <a:endParaRPr lang="en-US" dirty="0"/>
          </a:p>
        </p:txBody>
      </p:sp>
      <p:sp>
        <p:nvSpPr>
          <p:cNvPr id="5" name="Slide Number Placeholder 5"/>
          <p:cNvSpPr>
            <a:spLocks noGrp="1"/>
          </p:cNvSpPr>
          <p:nvPr>
            <p:ph type="sldNum" sz="quarter" idx="11"/>
          </p:nvPr>
        </p:nvSpPr>
        <p:spPr/>
        <p:txBody>
          <a:bodyPr/>
          <a:lstStyle>
            <a:lvl1pPr>
              <a:defRPr/>
            </a:lvl1pPr>
          </a:lstStyle>
          <a:p>
            <a:pPr>
              <a:defRPr/>
            </a:pPr>
            <a:fld id="{DE5CB011-E3B5-4142-BCEF-50DD163799C8}"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AE1DC29-E849-4D0A-A0A5-F7725E6DBB99}" type="datetime1">
              <a:rPr lang="en-US"/>
              <a:pPr>
                <a:defRPr/>
              </a:pPr>
              <a:t>7/30/2012</a:t>
            </a:fld>
            <a:endParaRPr lang="en-US" dirty="0"/>
          </a:p>
        </p:txBody>
      </p:sp>
      <p:sp>
        <p:nvSpPr>
          <p:cNvPr id="5" name="Slide Number Placeholder 5"/>
          <p:cNvSpPr>
            <a:spLocks noGrp="1"/>
          </p:cNvSpPr>
          <p:nvPr>
            <p:ph type="sldNum" sz="quarter" idx="11"/>
          </p:nvPr>
        </p:nvSpPr>
        <p:spPr/>
        <p:txBody>
          <a:bodyPr/>
          <a:lstStyle>
            <a:lvl1pPr>
              <a:defRPr/>
            </a:lvl1pPr>
          </a:lstStyle>
          <a:p>
            <a:pPr>
              <a:defRPr/>
            </a:pPr>
            <a:fld id="{88415C46-3192-4649-BAB2-D3D84B4EDEE9}"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7D586AA-3CD1-438E-BE5F-5CE9996349F4}" type="datetime1">
              <a:rPr lang="en-US"/>
              <a:pPr>
                <a:defRPr/>
              </a:pPr>
              <a:t>7/30/2012</a:t>
            </a:fld>
            <a:endParaRPr lang="en-US" dirty="0"/>
          </a:p>
        </p:txBody>
      </p:sp>
      <p:sp>
        <p:nvSpPr>
          <p:cNvPr id="5" name="Slide Number Placeholder 5"/>
          <p:cNvSpPr>
            <a:spLocks noGrp="1"/>
          </p:cNvSpPr>
          <p:nvPr>
            <p:ph type="sldNum" sz="quarter" idx="11"/>
          </p:nvPr>
        </p:nvSpPr>
        <p:spPr/>
        <p:txBody>
          <a:bodyPr/>
          <a:lstStyle>
            <a:lvl1pPr>
              <a:defRPr/>
            </a:lvl1pPr>
          </a:lstStyle>
          <a:p>
            <a:pPr>
              <a:defRPr/>
            </a:pPr>
            <a:fld id="{80F7DDD7-AAC6-48DA-819B-8D34030368A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846AAAA-10F4-4090-A70F-0EB2027A671C}" type="datetime1">
              <a:rPr lang="en-US"/>
              <a:pPr>
                <a:defRPr/>
              </a:pPr>
              <a:t>7/30/2012</a:t>
            </a:fld>
            <a:endParaRPr lang="en-US" dirty="0"/>
          </a:p>
        </p:txBody>
      </p:sp>
      <p:sp>
        <p:nvSpPr>
          <p:cNvPr id="5" name="Slide Number Placeholder 5"/>
          <p:cNvSpPr>
            <a:spLocks noGrp="1"/>
          </p:cNvSpPr>
          <p:nvPr>
            <p:ph type="sldNum" sz="quarter" idx="11"/>
          </p:nvPr>
        </p:nvSpPr>
        <p:spPr/>
        <p:txBody>
          <a:bodyPr/>
          <a:lstStyle>
            <a:lvl1pPr>
              <a:defRPr/>
            </a:lvl1pPr>
          </a:lstStyle>
          <a:p>
            <a:pPr>
              <a:defRPr/>
            </a:pPr>
            <a:fld id="{E11FE5F1-B989-4101-94CE-92A09BE68C8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9EFEC92-6103-4399-8584-D39A95AA8DCA}" type="datetime1">
              <a:rPr lang="en-US"/>
              <a:pPr>
                <a:defRPr/>
              </a:pPr>
              <a:t>7/30/2012</a:t>
            </a:fld>
            <a:endParaRPr lang="en-US" dirty="0"/>
          </a:p>
        </p:txBody>
      </p:sp>
      <p:sp>
        <p:nvSpPr>
          <p:cNvPr id="5" name="Slide Number Placeholder 5"/>
          <p:cNvSpPr>
            <a:spLocks noGrp="1"/>
          </p:cNvSpPr>
          <p:nvPr>
            <p:ph type="sldNum" sz="quarter" idx="11"/>
          </p:nvPr>
        </p:nvSpPr>
        <p:spPr/>
        <p:txBody>
          <a:bodyPr/>
          <a:lstStyle>
            <a:lvl1pPr>
              <a:defRPr/>
            </a:lvl1pPr>
          </a:lstStyle>
          <a:p>
            <a:pPr>
              <a:defRPr/>
            </a:pPr>
            <a:fld id="{3E1141B3-326B-4F39-99C2-D823EF30E743}"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0309D2E-34C9-48C3-B403-32849917A2F7}" type="datetime1">
              <a:rPr lang="en-US"/>
              <a:pPr>
                <a:defRPr/>
              </a:pPr>
              <a:t>7/30/2012</a:t>
            </a:fld>
            <a:endParaRPr lang="en-US" dirty="0"/>
          </a:p>
        </p:txBody>
      </p:sp>
      <p:sp>
        <p:nvSpPr>
          <p:cNvPr id="6" name="Slide Number Placeholder 5"/>
          <p:cNvSpPr>
            <a:spLocks noGrp="1"/>
          </p:cNvSpPr>
          <p:nvPr>
            <p:ph type="sldNum" sz="quarter" idx="11"/>
          </p:nvPr>
        </p:nvSpPr>
        <p:spPr/>
        <p:txBody>
          <a:bodyPr/>
          <a:lstStyle>
            <a:lvl1pPr>
              <a:defRPr/>
            </a:lvl1pPr>
          </a:lstStyle>
          <a:p>
            <a:pPr>
              <a:defRPr/>
            </a:pPr>
            <a:fld id="{CD52D1F2-4EB4-4B72-92C4-98B5E9C1BBB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42882AD-06B7-49D8-B696-5548B8091C8C}" type="datetime1">
              <a:rPr lang="en-US"/>
              <a:pPr>
                <a:defRPr/>
              </a:pPr>
              <a:t>7/30/2012</a:t>
            </a:fld>
            <a:endParaRPr lang="en-US" dirty="0"/>
          </a:p>
        </p:txBody>
      </p:sp>
      <p:sp>
        <p:nvSpPr>
          <p:cNvPr id="8" name="Slide Number Placeholder 5"/>
          <p:cNvSpPr>
            <a:spLocks noGrp="1"/>
          </p:cNvSpPr>
          <p:nvPr>
            <p:ph type="sldNum" sz="quarter" idx="11"/>
          </p:nvPr>
        </p:nvSpPr>
        <p:spPr/>
        <p:txBody>
          <a:bodyPr/>
          <a:lstStyle>
            <a:lvl1pPr>
              <a:defRPr/>
            </a:lvl1pPr>
          </a:lstStyle>
          <a:p>
            <a:pPr>
              <a:defRPr/>
            </a:pPr>
            <a:fld id="{C218EB34-956E-4010-9F1E-0F7A2B488F39}"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D9741A5-B455-4D59-B17A-D9B88EF3F421}" type="datetime1">
              <a:rPr lang="en-US"/>
              <a:pPr>
                <a:defRPr/>
              </a:pPr>
              <a:t>7/30/2012</a:t>
            </a:fld>
            <a:endParaRPr lang="en-US" dirty="0"/>
          </a:p>
        </p:txBody>
      </p:sp>
      <p:sp>
        <p:nvSpPr>
          <p:cNvPr id="4" name="Slide Number Placeholder 5"/>
          <p:cNvSpPr>
            <a:spLocks noGrp="1"/>
          </p:cNvSpPr>
          <p:nvPr>
            <p:ph type="sldNum" sz="quarter" idx="11"/>
          </p:nvPr>
        </p:nvSpPr>
        <p:spPr/>
        <p:txBody>
          <a:bodyPr/>
          <a:lstStyle>
            <a:lvl1pPr>
              <a:defRPr/>
            </a:lvl1pPr>
          </a:lstStyle>
          <a:p>
            <a:pPr>
              <a:defRPr/>
            </a:pPr>
            <a:fld id="{5012E4C5-9ABF-4A85-83FB-24B1C42F63D9}"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1C32B14-8DBB-4850-A152-FE1BB9FEC440}" type="datetime1">
              <a:rPr lang="en-US"/>
              <a:pPr>
                <a:defRPr/>
              </a:pPr>
              <a:t>7/30/2012</a:t>
            </a:fld>
            <a:endParaRPr lang="en-US" dirty="0"/>
          </a:p>
        </p:txBody>
      </p:sp>
      <p:sp>
        <p:nvSpPr>
          <p:cNvPr id="3" name="Slide Number Placeholder 5"/>
          <p:cNvSpPr>
            <a:spLocks noGrp="1"/>
          </p:cNvSpPr>
          <p:nvPr>
            <p:ph type="sldNum" sz="quarter" idx="11"/>
          </p:nvPr>
        </p:nvSpPr>
        <p:spPr/>
        <p:txBody>
          <a:bodyPr/>
          <a:lstStyle>
            <a:lvl1pPr>
              <a:defRPr/>
            </a:lvl1pPr>
          </a:lstStyle>
          <a:p>
            <a:pPr>
              <a:defRPr/>
            </a:pPr>
            <a:fld id="{5CB1A997-F629-4092-AC82-3DF201922DE1}"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457AA9C-82BF-4DD5-AEF4-0979AF42018D}" type="datetime1">
              <a:rPr lang="en-US"/>
              <a:pPr>
                <a:defRPr/>
              </a:pPr>
              <a:t>7/30/2012</a:t>
            </a:fld>
            <a:endParaRPr lang="en-US" dirty="0"/>
          </a:p>
        </p:txBody>
      </p:sp>
      <p:sp>
        <p:nvSpPr>
          <p:cNvPr id="6" name="Slide Number Placeholder 5"/>
          <p:cNvSpPr>
            <a:spLocks noGrp="1"/>
          </p:cNvSpPr>
          <p:nvPr>
            <p:ph type="sldNum" sz="quarter" idx="11"/>
          </p:nvPr>
        </p:nvSpPr>
        <p:spPr/>
        <p:txBody>
          <a:bodyPr/>
          <a:lstStyle>
            <a:lvl1pPr>
              <a:defRPr/>
            </a:lvl1pPr>
          </a:lstStyle>
          <a:p>
            <a:pPr>
              <a:defRPr/>
            </a:pPr>
            <a:fld id="{2D50EC4B-2477-48B3-A097-FC61CB84C8EE}"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31E1DF2-2365-4A08-B4CB-D5ADCED21578}" type="datetime1">
              <a:rPr lang="en-US"/>
              <a:pPr>
                <a:defRPr/>
              </a:pPr>
              <a:t>7/30/2012</a:t>
            </a:fld>
            <a:endParaRPr lang="en-US" dirty="0"/>
          </a:p>
        </p:txBody>
      </p:sp>
      <p:sp>
        <p:nvSpPr>
          <p:cNvPr id="6" name="Slide Number Placeholder 5"/>
          <p:cNvSpPr>
            <a:spLocks noGrp="1"/>
          </p:cNvSpPr>
          <p:nvPr>
            <p:ph type="sldNum" sz="quarter" idx="11"/>
          </p:nvPr>
        </p:nvSpPr>
        <p:spPr/>
        <p:txBody>
          <a:bodyPr/>
          <a:lstStyle>
            <a:lvl1pPr>
              <a:defRPr/>
            </a:lvl1pPr>
          </a:lstStyle>
          <a:p>
            <a:pPr>
              <a:defRPr/>
            </a:pPr>
            <a:fld id="{BDEC18C9-A562-438B-AF70-89B99BBCFB3E}"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solidFill>
                <a:latin typeface="+mn-lt"/>
              </a:defRPr>
            </a:lvl1pPr>
          </a:lstStyle>
          <a:p>
            <a:pPr>
              <a:defRPr/>
            </a:pPr>
            <a:fld id="{D1A94756-015C-415C-AC36-283083801686}" type="datetime1">
              <a:rPr lang="en-US"/>
              <a:pPr>
                <a:defRPr/>
              </a:pPr>
              <a:t>7/30/2012</a:t>
            </a:fld>
            <a:endParaRPr lang="en-US" dirty="0"/>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solidFill>
                <a:latin typeface="+mn-lt"/>
              </a:defRPr>
            </a:lvl1pPr>
          </a:lstStyle>
          <a:p>
            <a:pPr>
              <a:defRPr/>
            </a:pPr>
            <a:fld id="{C387C6B9-7A00-4419-8342-04744AF0F9A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rtl="0" eaLnBrk="0" fontAlgn="base" hangingPunct="0">
        <a:spcBef>
          <a:spcPct val="0"/>
        </a:spcBef>
        <a:spcAft>
          <a:spcPct val="0"/>
        </a:spcAft>
        <a:defRPr sz="4400" b="1" kern="1200">
          <a:solidFill>
            <a:schemeClr val="tx1"/>
          </a:solidFill>
          <a:latin typeface="+mj-lt"/>
          <a:ea typeface="+mj-ea"/>
          <a:cs typeface="+mj-cs"/>
        </a:defRPr>
      </a:lvl1pPr>
      <a:lvl2pPr algn="ctr" rtl="0" eaLnBrk="0" fontAlgn="base" hangingPunct="0">
        <a:spcBef>
          <a:spcPct val="0"/>
        </a:spcBef>
        <a:spcAft>
          <a:spcPct val="0"/>
        </a:spcAft>
        <a:defRPr sz="4400" b="1">
          <a:solidFill>
            <a:schemeClr val="tx1"/>
          </a:solidFill>
          <a:latin typeface="Calibri" pitchFamily="34" charset="0"/>
        </a:defRPr>
      </a:lvl2pPr>
      <a:lvl3pPr algn="ctr" rtl="0" eaLnBrk="0" fontAlgn="base" hangingPunct="0">
        <a:spcBef>
          <a:spcPct val="0"/>
        </a:spcBef>
        <a:spcAft>
          <a:spcPct val="0"/>
        </a:spcAft>
        <a:defRPr sz="4400" b="1">
          <a:solidFill>
            <a:schemeClr val="tx1"/>
          </a:solidFill>
          <a:latin typeface="Calibri" pitchFamily="34" charset="0"/>
        </a:defRPr>
      </a:lvl3pPr>
      <a:lvl4pPr algn="ctr" rtl="0" eaLnBrk="0" fontAlgn="base" hangingPunct="0">
        <a:spcBef>
          <a:spcPct val="0"/>
        </a:spcBef>
        <a:spcAft>
          <a:spcPct val="0"/>
        </a:spcAft>
        <a:defRPr sz="4400" b="1">
          <a:solidFill>
            <a:schemeClr val="tx1"/>
          </a:solidFill>
          <a:latin typeface="Calibri" pitchFamily="34" charset="0"/>
        </a:defRPr>
      </a:lvl4pPr>
      <a:lvl5pPr algn="ctr" rtl="0" eaLnBrk="0" fontAlgn="base" hangingPunct="0">
        <a:spcBef>
          <a:spcPct val="0"/>
        </a:spcBef>
        <a:spcAft>
          <a:spcPct val="0"/>
        </a:spcAft>
        <a:defRPr sz="4400" b="1">
          <a:solidFill>
            <a:schemeClr val="tx1"/>
          </a:solidFill>
          <a:latin typeface="Calibri" pitchFamily="34" charset="0"/>
        </a:defRPr>
      </a:lvl5pPr>
      <a:lvl6pPr marL="457200" algn="ctr" rtl="0" fontAlgn="base">
        <a:spcBef>
          <a:spcPct val="0"/>
        </a:spcBef>
        <a:spcAft>
          <a:spcPct val="0"/>
        </a:spcAft>
        <a:defRPr sz="4400" b="1">
          <a:solidFill>
            <a:schemeClr val="tx1"/>
          </a:solidFill>
          <a:latin typeface="Calibri" pitchFamily="34" charset="0"/>
        </a:defRPr>
      </a:lvl6pPr>
      <a:lvl7pPr marL="914400" algn="ctr" rtl="0" fontAlgn="base">
        <a:spcBef>
          <a:spcPct val="0"/>
        </a:spcBef>
        <a:spcAft>
          <a:spcPct val="0"/>
        </a:spcAft>
        <a:defRPr sz="4400" b="1">
          <a:solidFill>
            <a:schemeClr val="tx1"/>
          </a:solidFill>
          <a:latin typeface="Calibri" pitchFamily="34" charset="0"/>
        </a:defRPr>
      </a:lvl7pPr>
      <a:lvl8pPr marL="1371600" algn="ctr" rtl="0" fontAlgn="base">
        <a:spcBef>
          <a:spcPct val="0"/>
        </a:spcBef>
        <a:spcAft>
          <a:spcPct val="0"/>
        </a:spcAft>
        <a:defRPr sz="4400" b="1">
          <a:solidFill>
            <a:schemeClr val="tx1"/>
          </a:solidFill>
          <a:latin typeface="Calibri" pitchFamily="34" charset="0"/>
        </a:defRPr>
      </a:lvl8pPr>
      <a:lvl9pPr marL="1828800" algn="ctr" rtl="0" fontAlgn="base">
        <a:spcBef>
          <a:spcPct val="0"/>
        </a:spcBef>
        <a:spcAft>
          <a:spcPct val="0"/>
        </a:spcAft>
        <a:defRPr sz="4400" b="1">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hyperlink" Target="http://ccgpsmathematicsk-5.wikispaces.com/" TargetMode="External"/><Relationship Id="rId7" Type="http://schemas.openxmlformats.org/officeDocument/2006/relationships/hyperlink" Target="mailto:swoodall@doe.k12.ga.us"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ccgpsmathematics6-8.wikispaces.com/"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525963"/>
          </a:xfrm>
        </p:spPr>
        <p:txBody>
          <a:bodyPr/>
          <a:lstStyle/>
          <a:p>
            <a:pPr algn="ctr">
              <a:buFont typeface="Arial" charset="0"/>
              <a:buNone/>
              <a:defRPr/>
            </a:pPr>
            <a:r>
              <a:rPr lang="en-US" sz="4400" b="1" dirty="0" smtClean="0">
                <a:solidFill>
                  <a:schemeClr val="accent3">
                    <a:lumMod val="50000"/>
                  </a:schemeClr>
                </a:solidFill>
                <a:effectLst>
                  <a:outerShdw blurRad="38100" dist="38100" dir="2700000" algn="tl">
                    <a:srgbClr val="000000">
                      <a:alpha val="43137"/>
                    </a:srgbClr>
                  </a:outerShdw>
                </a:effectLst>
                <a:latin typeface="Arial Narrow" pitchFamily="34" charset="0"/>
              </a:rPr>
              <a:t>2012 Summer Mathematics Academy</a:t>
            </a:r>
          </a:p>
          <a:p>
            <a:pPr algn="ctr">
              <a:buFont typeface="Arial" charset="0"/>
              <a:buNone/>
              <a:defRPr/>
            </a:pPr>
            <a:r>
              <a:rPr lang="en-US" sz="3600" dirty="0" smtClean="0">
                <a:latin typeface="Arial Narrow" pitchFamily="34" charset="0"/>
              </a:rPr>
              <a:t>Day 2</a:t>
            </a:r>
          </a:p>
          <a:p>
            <a:pPr algn="ctr">
              <a:buFont typeface="Arial" charset="0"/>
              <a:buNone/>
              <a:defRPr/>
            </a:pPr>
            <a:r>
              <a:rPr lang="en-US" sz="3600" dirty="0" smtClean="0">
                <a:latin typeface="Arial Narrow" pitchFamily="34" charset="0"/>
              </a:rPr>
              <a:t>CCGPS: Vital Shifts in Content Delivery</a:t>
            </a:r>
          </a:p>
          <a:p>
            <a:pPr algn="ctr">
              <a:buFont typeface="Arial" charset="0"/>
              <a:buNone/>
              <a:defRPr/>
            </a:pPr>
            <a:endParaRPr lang="en-US" sz="3600" dirty="0" smtClean="0">
              <a:latin typeface="Arial Narrow" pitchFamily="34" charset="0"/>
            </a:endParaRPr>
          </a:p>
          <a:p>
            <a:pPr algn="ctr">
              <a:buFont typeface="Arial" charset="0"/>
              <a:buNone/>
              <a:defRPr/>
            </a:pPr>
            <a:r>
              <a:rPr lang="en-US" sz="2400" dirty="0" smtClean="0">
                <a:latin typeface="Arial Narrow" pitchFamily="34" charset="0"/>
              </a:rPr>
              <a:t>Mathematics </a:t>
            </a:r>
            <a:r>
              <a:rPr lang="en-US" sz="2400" dirty="0" smtClean="0">
                <a:latin typeface="Arial Narrow" pitchFamily="34" charset="0"/>
              </a:rPr>
              <a:t>Program Specialist</a:t>
            </a:r>
          </a:p>
          <a:p>
            <a:pPr>
              <a:buNone/>
              <a:defRPr/>
            </a:pPr>
            <a:endParaRPr lang="en-US" dirty="0"/>
          </a:p>
        </p:txBody>
      </p:sp>
      <p:sp>
        <p:nvSpPr>
          <p:cNvPr id="4" name="Date Placeholder 3"/>
          <p:cNvSpPr>
            <a:spLocks noGrp="1"/>
          </p:cNvSpPr>
          <p:nvPr>
            <p:ph type="dt" sz="quarter" idx="10"/>
          </p:nvPr>
        </p:nvSpPr>
        <p:spPr/>
        <p:txBody>
          <a:bodyPr/>
          <a:lstStyle/>
          <a:p>
            <a:pPr>
              <a:defRPr/>
            </a:pPr>
            <a:fld id="{ADD88DA1-3F1F-4571-B285-2A0060315351}" type="datetime1">
              <a:rPr lang="en-US" smtClean="0"/>
              <a:pPr>
                <a:defRPr/>
              </a:pPr>
              <a:t>7/30/2012</a:t>
            </a:fld>
            <a:endParaRPr lang="en-US" dirty="0"/>
          </a:p>
        </p:txBody>
      </p:sp>
      <p:sp>
        <p:nvSpPr>
          <p:cNvPr id="5" name="Slide Number Placeholder 4"/>
          <p:cNvSpPr>
            <a:spLocks noGrp="1"/>
          </p:cNvSpPr>
          <p:nvPr>
            <p:ph type="sldNum" sz="quarter" idx="11"/>
          </p:nvPr>
        </p:nvSpPr>
        <p:spPr/>
        <p:txBody>
          <a:bodyPr/>
          <a:lstStyle/>
          <a:p>
            <a:pPr>
              <a:defRPr/>
            </a:pPr>
            <a:fld id="{3B50105B-F102-4FC9-9B0E-F68CCAD22E48}" type="slidenum">
              <a:rPr lang="en-US" smtClean="0"/>
              <a:pPr>
                <a:defRPr/>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lstStyle/>
          <a:p>
            <a:r>
              <a:rPr lang="en-US" dirty="0" smtClean="0"/>
              <a:t>Focus on Fractions</a:t>
            </a:r>
            <a:endParaRPr lang="en-US" dirty="0"/>
          </a:p>
        </p:txBody>
      </p:sp>
      <p:sp>
        <p:nvSpPr>
          <p:cNvPr id="3" name="Content Placeholder 2"/>
          <p:cNvSpPr>
            <a:spLocks noGrp="1"/>
          </p:cNvSpPr>
          <p:nvPr>
            <p:ph idx="1"/>
          </p:nvPr>
        </p:nvSpPr>
        <p:spPr>
          <a:xfrm>
            <a:off x="457200" y="990600"/>
            <a:ext cx="8229600" cy="5410200"/>
          </a:xfrm>
        </p:spPr>
        <p:txBody>
          <a:bodyPr/>
          <a:lstStyle/>
          <a:p>
            <a:r>
              <a:rPr lang="en-US" dirty="0" smtClean="0"/>
              <a:t>Units are things you count.</a:t>
            </a:r>
          </a:p>
          <a:p>
            <a:r>
              <a:rPr lang="en-US" dirty="0" smtClean="0"/>
              <a:t>Units add up. </a:t>
            </a:r>
          </a:p>
          <a:p>
            <a:r>
              <a:rPr lang="en-US" dirty="0" smtClean="0"/>
              <a:t>Fractions are explicitly </a:t>
            </a:r>
            <a:r>
              <a:rPr lang="en-US" b="1" dirty="0" smtClean="0"/>
              <a:t>unitized</a:t>
            </a:r>
            <a:r>
              <a:rPr lang="en-US" dirty="0" smtClean="0"/>
              <a:t> in the common core. </a:t>
            </a:r>
          </a:p>
          <a:p>
            <a:r>
              <a:rPr lang="en-US" dirty="0" smtClean="0"/>
              <a:t>Unitizing links fractions to whole number arithmetic and to algebraic thinking. </a:t>
            </a:r>
          </a:p>
          <a:p>
            <a:endParaRPr lang="en-US" dirty="0" smtClean="0"/>
          </a:p>
          <a:p>
            <a:endParaRPr lang="en-US" dirty="0" smtClean="0"/>
          </a:p>
          <a:p>
            <a:endParaRPr lang="en-US" dirty="0" smtClean="0"/>
          </a:p>
        </p:txBody>
      </p:sp>
      <p:sp>
        <p:nvSpPr>
          <p:cNvPr id="4" name="Date Placeholder 3"/>
          <p:cNvSpPr>
            <a:spLocks noGrp="1"/>
          </p:cNvSpPr>
          <p:nvPr>
            <p:ph type="dt" sz="half" idx="10"/>
          </p:nvPr>
        </p:nvSpPr>
        <p:spPr/>
        <p:txBody>
          <a:bodyPr/>
          <a:lstStyle/>
          <a:p>
            <a:pPr>
              <a:defRPr/>
            </a:pPr>
            <a:fld id="{E846AAAA-10F4-4090-A70F-0EB2027A671C}" type="datetime1">
              <a:rPr lang="en-US" smtClean="0"/>
              <a:pPr>
                <a:defRPr/>
              </a:pPr>
              <a:t>7/30/2012</a:t>
            </a:fld>
            <a:endParaRPr lang="en-US" dirty="0"/>
          </a:p>
        </p:txBody>
      </p:sp>
      <p:sp>
        <p:nvSpPr>
          <p:cNvPr id="5" name="Slide Number Placeholder 4"/>
          <p:cNvSpPr>
            <a:spLocks noGrp="1"/>
          </p:cNvSpPr>
          <p:nvPr>
            <p:ph type="sldNum" sz="quarter" idx="11"/>
          </p:nvPr>
        </p:nvSpPr>
        <p:spPr/>
        <p:txBody>
          <a:bodyPr/>
          <a:lstStyle/>
          <a:p>
            <a:pPr>
              <a:defRPr/>
            </a:pPr>
            <a:fld id="{E11FE5F1-B989-4101-94CE-92A09BE68C8F}" type="slidenum">
              <a:rPr lang="en-US" smtClean="0"/>
              <a:pPr>
                <a:defRPr/>
              </a:pPr>
              <a:t>10</a:t>
            </a:fld>
            <a:endParaRPr lang="en-US" dirty="0"/>
          </a:p>
        </p:txBody>
      </p:sp>
      <p:pic>
        <p:nvPicPr>
          <p:cNvPr id="6"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fld id="{91F72743-E68C-4A9B-A62A-8D73BFEB5A68}" type="datetime1">
              <a:rPr lang="en-US" smtClean="0"/>
              <a:pPr>
                <a:defRPr/>
              </a:pPr>
              <a:t>7/30/2012</a:t>
            </a:fld>
            <a:endParaRPr lang="en-US" dirty="0"/>
          </a:p>
        </p:txBody>
      </p:sp>
      <p:sp>
        <p:nvSpPr>
          <p:cNvPr id="3" name="Slide Number Placeholder 2"/>
          <p:cNvSpPr>
            <a:spLocks noGrp="1"/>
          </p:cNvSpPr>
          <p:nvPr>
            <p:ph type="sldNum" sz="quarter" idx="11"/>
          </p:nvPr>
        </p:nvSpPr>
        <p:spPr/>
        <p:txBody>
          <a:bodyPr/>
          <a:lstStyle/>
          <a:p>
            <a:pPr>
              <a:defRPr/>
            </a:pPr>
            <a:fld id="{E98420B3-1FBC-40C8-AE3F-EDD30F5CF321}" type="slidenum">
              <a:rPr lang="en-US" smtClean="0"/>
              <a:pPr>
                <a:defRPr/>
              </a:pPr>
              <a:t>11</a:t>
            </a:fld>
            <a:endParaRPr lang="en-US" dirty="0"/>
          </a:p>
        </p:txBody>
      </p:sp>
      <p:pic>
        <p:nvPicPr>
          <p:cNvPr id="3072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l="13104" r="38799" b="9805"/>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96200" y="1219200"/>
            <a:ext cx="995363" cy="838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3"/>
          <p:cNvSpPr>
            <a:spLocks noGrp="1" noChangeArrowheads="1"/>
          </p:cNvSpPr>
          <p:nvPr>
            <p:ph idx="1"/>
          </p:nvPr>
        </p:nvSpPr>
        <p:spPr>
          <a:xfrm>
            <a:off x="533400" y="1524000"/>
            <a:ext cx="3657600" cy="3733800"/>
          </a:xfrm>
          <a:prstGeom prst="roundRect">
            <a:avLst>
              <a:gd name="adj" fmla="val 16667"/>
            </a:avLst>
          </a:prstGeom>
          <a:solidFill>
            <a:srgbClr val="99CC00">
              <a:alpha val="50196"/>
            </a:srgbClr>
          </a:solidFill>
          <a:ln w="28575">
            <a:solidFill>
              <a:srgbClr val="0A2D6B"/>
            </a:solidFill>
            <a:round/>
          </a:ln>
          <a:scene3d>
            <a:camera prst="orthographicFront"/>
            <a:lightRig rig="threePt" dir="t"/>
          </a:scene3d>
          <a:sp3d>
            <a:bevelT w="165100" prst="coolSlant"/>
          </a:sp3d>
        </p:spPr>
        <p:txBody>
          <a:bodyPr wrap="none" rtlCol="0" anchor="ctr">
            <a:normAutofit/>
          </a:bodyPr>
          <a:lstStyle/>
          <a:p>
            <a:pPr marL="347663" indent="-347663" algn="ctr" eaLnBrk="1" fontAlgn="auto" hangingPunct="1">
              <a:lnSpc>
                <a:spcPct val="90000"/>
              </a:lnSpc>
              <a:spcBef>
                <a:spcPts val="0"/>
              </a:spcBef>
              <a:spcAft>
                <a:spcPts val="0"/>
              </a:spcAft>
              <a:buClr>
                <a:srgbClr val="6F0000"/>
              </a:buClr>
              <a:buSzPct val="80000"/>
              <a:buFontTx/>
              <a:buNone/>
              <a:defRPr/>
            </a:pPr>
            <a:r>
              <a:rPr lang="en-US" sz="6000" kern="0" dirty="0" smtClean="0">
                <a:solidFill>
                  <a:srgbClr val="0A2D6B"/>
                </a:solidFill>
                <a:latin typeface="Arial Narrow" pitchFamily="34" charset="0"/>
              </a:rPr>
              <a:t>Coherence </a:t>
            </a:r>
          </a:p>
        </p:txBody>
      </p:sp>
      <p:sp>
        <p:nvSpPr>
          <p:cNvPr id="6" name="TextBox 5"/>
          <p:cNvSpPr txBox="1"/>
          <p:nvPr/>
        </p:nvSpPr>
        <p:spPr>
          <a:xfrm>
            <a:off x="4800600" y="1981200"/>
            <a:ext cx="3581400" cy="923330"/>
          </a:xfrm>
          <a:prstGeom prst="rect">
            <a:avLst/>
          </a:prstGeom>
          <a:noFill/>
        </p:spPr>
        <p:txBody>
          <a:bodyPr wrap="square" rtlCol="0">
            <a:spAutoFit/>
          </a:bodyPr>
          <a:lstStyle/>
          <a:p>
            <a:pPr eaLnBrk="1" fontAlgn="auto" hangingPunct="1">
              <a:spcAft>
                <a:spcPts val="0"/>
              </a:spcAft>
              <a:defRPr/>
            </a:pPr>
            <a:r>
              <a:rPr lang="en-US" sz="3600" b="1" dirty="0" smtClean="0">
                <a:solidFill>
                  <a:srgbClr val="C00000"/>
                </a:solidFill>
                <a:effectLst>
                  <a:outerShdw blurRad="38100" dist="38100" dir="2700000" algn="tl">
                    <a:srgbClr val="000000">
                      <a:alpha val="43137"/>
                    </a:srgbClr>
                  </a:outerShdw>
                </a:effectLst>
                <a:latin typeface="Arial Narrow" pitchFamily="34" charset="0"/>
              </a:rPr>
              <a:t>Coherence</a:t>
            </a:r>
            <a:r>
              <a:rPr lang="en-US" sz="3600" dirty="0" smtClean="0">
                <a:effectLst>
                  <a:outerShdw blurRad="38100" dist="38100" dir="2700000" algn="tl">
                    <a:srgbClr val="000000">
                      <a:alpha val="43137"/>
                    </a:srgbClr>
                  </a:outerShdw>
                </a:effectLst>
                <a:latin typeface="Arial Narrow" pitchFamily="34" charset="0"/>
              </a:rPr>
              <a:t>:</a:t>
            </a:r>
          </a:p>
          <a:p>
            <a:endParaRPr lang="en-US" dirty="0"/>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3"/>
          <p:cNvSpPr>
            <a:spLocks noGrp="1" noChangeArrowheads="1"/>
          </p:cNvSpPr>
          <p:nvPr>
            <p:ph idx="1"/>
          </p:nvPr>
        </p:nvSpPr>
        <p:spPr>
          <a:xfrm>
            <a:off x="533400" y="1524000"/>
            <a:ext cx="3657600" cy="3733800"/>
          </a:xfrm>
          <a:prstGeom prst="roundRect">
            <a:avLst>
              <a:gd name="adj" fmla="val 16667"/>
            </a:avLst>
          </a:prstGeom>
          <a:solidFill>
            <a:srgbClr val="99CC00">
              <a:alpha val="50196"/>
            </a:srgbClr>
          </a:solidFill>
          <a:ln w="28575">
            <a:solidFill>
              <a:srgbClr val="0A2D6B"/>
            </a:solidFill>
            <a:round/>
          </a:ln>
          <a:scene3d>
            <a:camera prst="orthographicFront"/>
            <a:lightRig rig="threePt" dir="t"/>
          </a:scene3d>
          <a:sp3d>
            <a:bevelT w="165100" prst="coolSlant"/>
          </a:sp3d>
        </p:spPr>
        <p:txBody>
          <a:bodyPr wrap="none" rtlCol="0" anchor="ctr">
            <a:normAutofit/>
          </a:bodyPr>
          <a:lstStyle/>
          <a:p>
            <a:pPr marL="347663" indent="-347663" algn="ctr" eaLnBrk="1" fontAlgn="auto" hangingPunct="1">
              <a:lnSpc>
                <a:spcPct val="90000"/>
              </a:lnSpc>
              <a:spcBef>
                <a:spcPts val="0"/>
              </a:spcBef>
              <a:spcAft>
                <a:spcPts val="0"/>
              </a:spcAft>
              <a:buClr>
                <a:srgbClr val="6F0000"/>
              </a:buClr>
              <a:buSzPct val="80000"/>
              <a:buFontTx/>
              <a:buNone/>
              <a:defRPr/>
            </a:pPr>
            <a:r>
              <a:rPr lang="en-US" sz="6000" kern="0" dirty="0" smtClean="0">
                <a:solidFill>
                  <a:srgbClr val="0A2D6B"/>
                </a:solidFill>
                <a:latin typeface="Arial Narrow" pitchFamily="34" charset="0"/>
              </a:rPr>
              <a:t>Coherence </a:t>
            </a:r>
          </a:p>
        </p:txBody>
      </p:sp>
      <p:sp>
        <p:nvSpPr>
          <p:cNvPr id="6" name="TextBox 5"/>
          <p:cNvSpPr txBox="1"/>
          <p:nvPr/>
        </p:nvSpPr>
        <p:spPr>
          <a:xfrm>
            <a:off x="4800600" y="1981200"/>
            <a:ext cx="3581400" cy="2585323"/>
          </a:xfrm>
          <a:prstGeom prst="rect">
            <a:avLst/>
          </a:prstGeom>
          <a:noFill/>
        </p:spPr>
        <p:txBody>
          <a:bodyPr wrap="square" rtlCol="0">
            <a:spAutoFit/>
          </a:bodyPr>
          <a:lstStyle/>
          <a:p>
            <a:pPr eaLnBrk="1" fontAlgn="auto" hangingPunct="1">
              <a:spcAft>
                <a:spcPts val="0"/>
              </a:spcAft>
              <a:defRPr/>
            </a:pPr>
            <a:r>
              <a:rPr lang="en-US" sz="3600" b="1" dirty="0" smtClean="0">
                <a:solidFill>
                  <a:srgbClr val="C00000"/>
                </a:solidFill>
                <a:effectLst>
                  <a:outerShdw blurRad="38100" dist="38100" dir="2700000" algn="tl">
                    <a:srgbClr val="000000">
                      <a:alpha val="43137"/>
                    </a:srgbClr>
                  </a:outerShdw>
                </a:effectLst>
                <a:latin typeface="Arial Narrow" pitchFamily="34" charset="0"/>
              </a:rPr>
              <a:t>Coherence</a:t>
            </a:r>
            <a:r>
              <a:rPr lang="en-US" sz="3600" dirty="0" smtClean="0">
                <a:effectLst>
                  <a:outerShdw blurRad="38100" dist="38100" dir="2700000" algn="tl">
                    <a:srgbClr val="000000">
                      <a:alpha val="43137"/>
                    </a:srgbClr>
                  </a:outerShdw>
                </a:effectLst>
                <a:latin typeface="Arial Narrow" pitchFamily="34" charset="0"/>
              </a:rPr>
              <a:t>:</a:t>
            </a:r>
            <a:r>
              <a:rPr lang="en-US" sz="3600" dirty="0" smtClean="0">
                <a:latin typeface="Arial Narrow" pitchFamily="34" charset="0"/>
              </a:rPr>
              <a:t> </a:t>
            </a:r>
            <a:r>
              <a:rPr lang="en-US" sz="3600" b="1" dirty="0" smtClean="0">
                <a:effectLst>
                  <a:outerShdw blurRad="38100" dist="38100" dir="2700000" algn="tl">
                    <a:srgbClr val="000000">
                      <a:alpha val="43137"/>
                    </a:srgbClr>
                  </a:outerShdw>
                </a:effectLst>
                <a:latin typeface="Arial Narrow" pitchFamily="34" charset="0"/>
              </a:rPr>
              <a:t>Think</a:t>
            </a:r>
            <a:r>
              <a:rPr lang="en-US" sz="3600" dirty="0" smtClean="0">
                <a:effectLst>
                  <a:outerShdw blurRad="38100" dist="38100" dir="2700000" algn="tl">
                    <a:srgbClr val="000000">
                      <a:alpha val="43137"/>
                    </a:srgbClr>
                  </a:outerShdw>
                </a:effectLst>
                <a:latin typeface="Arial Narrow" pitchFamily="34" charset="0"/>
              </a:rPr>
              <a:t> across grades and </a:t>
            </a:r>
            <a:r>
              <a:rPr lang="en-US" sz="3600" b="1" dirty="0" smtClean="0">
                <a:effectLst>
                  <a:outerShdw blurRad="38100" dist="38100" dir="2700000" algn="tl">
                    <a:srgbClr val="000000">
                      <a:alpha val="43137"/>
                    </a:srgbClr>
                  </a:outerShdw>
                </a:effectLst>
                <a:latin typeface="Arial Narrow" pitchFamily="34" charset="0"/>
              </a:rPr>
              <a:t>link</a:t>
            </a:r>
            <a:r>
              <a:rPr lang="en-US" sz="3600" dirty="0" smtClean="0">
                <a:effectLst>
                  <a:outerShdw blurRad="38100" dist="38100" dir="2700000" algn="tl">
                    <a:srgbClr val="000000">
                      <a:alpha val="43137"/>
                    </a:srgbClr>
                  </a:outerShdw>
                </a:effectLst>
                <a:latin typeface="Arial Narrow" pitchFamily="34" charset="0"/>
              </a:rPr>
              <a:t> to major topics within grades</a:t>
            </a:r>
          </a:p>
          <a:p>
            <a:endParaRPr lang="en-US" dirty="0"/>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6000" dirty="0" smtClean="0">
                <a:solidFill>
                  <a:schemeClr val="accent3">
                    <a:lumMod val="75000"/>
                  </a:schemeClr>
                </a:solidFill>
                <a:effectLst>
                  <a:outerShdw blurRad="38100" dist="38100" dir="2700000" algn="tl">
                    <a:srgbClr val="000000">
                      <a:alpha val="43137"/>
                    </a:srgbClr>
                  </a:outerShdw>
                </a:effectLst>
                <a:latin typeface="Arial Narrow" pitchFamily="34" charset="0"/>
              </a:rPr>
              <a:t>Coherence</a:t>
            </a:r>
            <a:endParaRPr lang="en-US" sz="6000" dirty="0">
              <a:solidFill>
                <a:schemeClr val="accent3">
                  <a:lumMod val="75000"/>
                </a:schemeClr>
              </a:solidFill>
              <a:effectLst>
                <a:outerShdw blurRad="38100" dist="38100" dir="2700000" algn="tl">
                  <a:srgbClr val="000000">
                    <a:alpha val="43137"/>
                  </a:srgbClr>
                </a:outerShdw>
              </a:effectLst>
              <a:latin typeface="Arial Narrow" pitchFamily="34" charset="0"/>
            </a:endParaRPr>
          </a:p>
        </p:txBody>
      </p:sp>
      <p:sp>
        <p:nvSpPr>
          <p:cNvPr id="39939" name="Content Placeholder 2"/>
          <p:cNvSpPr>
            <a:spLocks noGrp="1"/>
          </p:cNvSpPr>
          <p:nvPr>
            <p:ph idx="1"/>
          </p:nvPr>
        </p:nvSpPr>
        <p:spPr>
          <a:xfrm>
            <a:off x="0" y="1371600"/>
            <a:ext cx="9144000" cy="4754563"/>
          </a:xfrm>
        </p:spPr>
        <p:txBody>
          <a:bodyPr/>
          <a:lstStyle/>
          <a:p>
            <a:pPr marL="0" indent="0">
              <a:buFont typeface="Arial" pitchFamily="34" charset="0"/>
              <a:buNone/>
            </a:pPr>
            <a:r>
              <a:rPr lang="en-US" dirty="0" smtClean="0">
                <a:latin typeface="Arial Narrow" pitchFamily="34" charset="0"/>
              </a:rPr>
              <a:t>“The </a:t>
            </a:r>
            <a:r>
              <a:rPr lang="en-US" b="1" dirty="0" smtClean="0">
                <a:latin typeface="Arial Narrow" pitchFamily="34" charset="0"/>
              </a:rPr>
              <a:t>coherence </a:t>
            </a:r>
            <a:r>
              <a:rPr lang="en-US" dirty="0" smtClean="0">
                <a:latin typeface="Arial Narrow" pitchFamily="34" charset="0"/>
              </a:rPr>
              <a:t>and sequential nature of mathematics dictate the foundational skills that are necessary for the learning of algebra. The most important foundational skill not presently developed appears to be proficiency with fractions (including decimals, percents, and negative fractions). </a:t>
            </a:r>
            <a:r>
              <a:rPr lang="en-US" b="1" dirty="0" smtClean="0">
                <a:latin typeface="Arial Narrow" pitchFamily="34" charset="0"/>
              </a:rPr>
              <a:t>The teaching of fractions must be acknowledged as critically important and improved before an increase in student achievement in algebra can be expected</a:t>
            </a:r>
            <a:r>
              <a:rPr lang="en-US" dirty="0" smtClean="0">
                <a:latin typeface="Arial Narrow" pitchFamily="34" charset="0"/>
              </a:rPr>
              <a:t>.”</a:t>
            </a:r>
          </a:p>
          <a:p>
            <a:pPr marL="0" indent="0">
              <a:lnSpc>
                <a:spcPct val="150000"/>
              </a:lnSpc>
              <a:spcBef>
                <a:spcPct val="0"/>
              </a:spcBef>
              <a:buFont typeface="Arial" pitchFamily="34" charset="0"/>
              <a:buNone/>
            </a:pPr>
            <a:r>
              <a:rPr lang="en-US" sz="1800" dirty="0" smtClean="0"/>
              <a:t>		Final Report of the National Mathematics Advisory Panel (2008, p. 18)</a:t>
            </a:r>
          </a:p>
        </p:txBody>
      </p:sp>
      <p:sp>
        <p:nvSpPr>
          <p:cNvPr id="4" name="Date Placeholder 3"/>
          <p:cNvSpPr>
            <a:spLocks noGrp="1"/>
          </p:cNvSpPr>
          <p:nvPr>
            <p:ph type="dt" sz="quarter" idx="10"/>
          </p:nvPr>
        </p:nvSpPr>
        <p:spPr/>
        <p:txBody>
          <a:bodyPr/>
          <a:lstStyle/>
          <a:p>
            <a:pPr>
              <a:defRPr/>
            </a:pPr>
            <a:fld id="{A936E384-D683-4515-99F7-17D79FE849AD}" type="datetime1">
              <a:rPr lang="en-US" smtClean="0"/>
              <a:pPr>
                <a:defRPr/>
              </a:pPr>
              <a:t>7/30/2012</a:t>
            </a:fld>
            <a:endParaRPr lang="en-US" dirty="0"/>
          </a:p>
        </p:txBody>
      </p:sp>
      <p:sp>
        <p:nvSpPr>
          <p:cNvPr id="5" name="Slide Number Placeholder 4"/>
          <p:cNvSpPr>
            <a:spLocks noGrp="1"/>
          </p:cNvSpPr>
          <p:nvPr>
            <p:ph type="sldNum" sz="quarter" idx="11"/>
          </p:nvPr>
        </p:nvSpPr>
        <p:spPr/>
        <p:txBody>
          <a:bodyPr/>
          <a:lstStyle/>
          <a:p>
            <a:pPr>
              <a:defRPr/>
            </a:pPr>
            <a:fld id="{764336E3-2952-4C41-BA23-A4D8758F83FD}" type="slidenum">
              <a:rPr lang="en-US" smtClean="0"/>
              <a:pPr>
                <a:defRPr/>
              </a:pPr>
              <a:t>14</a:t>
            </a:fld>
            <a:endParaRPr lang="en-US" dirty="0"/>
          </a:p>
        </p:txBody>
      </p:sp>
      <p:pic>
        <p:nvPicPr>
          <p:cNvPr id="6"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Task</a:t>
            </a:r>
            <a:endParaRPr lang="en-US" dirty="0"/>
          </a:p>
        </p:txBody>
      </p:sp>
      <p:sp>
        <p:nvSpPr>
          <p:cNvPr id="3" name="Content Placeholder 2"/>
          <p:cNvSpPr>
            <a:spLocks noGrp="1"/>
          </p:cNvSpPr>
          <p:nvPr>
            <p:ph idx="1"/>
          </p:nvPr>
        </p:nvSpPr>
        <p:spPr/>
        <p:txBody>
          <a:bodyPr/>
          <a:lstStyle/>
          <a:p>
            <a:r>
              <a:rPr lang="en-US" dirty="0" smtClean="0"/>
              <a:t>Take out your k-12 standards.</a:t>
            </a:r>
          </a:p>
          <a:p>
            <a:r>
              <a:rPr lang="en-US" dirty="0" smtClean="0"/>
              <a:t>Look for the “stream” of development of fraction understanding, K-12.</a:t>
            </a:r>
          </a:p>
          <a:p>
            <a:r>
              <a:rPr lang="en-US" dirty="0" smtClean="0"/>
              <a:t>Where does it begin?  Where does it end?  What are your milestones along the way?</a:t>
            </a:r>
            <a:endParaRPr lang="en-US" dirty="0"/>
          </a:p>
        </p:txBody>
      </p:sp>
      <p:sp>
        <p:nvSpPr>
          <p:cNvPr id="4" name="Date Placeholder 3"/>
          <p:cNvSpPr>
            <a:spLocks noGrp="1"/>
          </p:cNvSpPr>
          <p:nvPr>
            <p:ph type="dt" sz="half" idx="10"/>
          </p:nvPr>
        </p:nvSpPr>
        <p:spPr/>
        <p:txBody>
          <a:bodyPr/>
          <a:lstStyle/>
          <a:p>
            <a:pPr>
              <a:defRPr/>
            </a:pPr>
            <a:fld id="{E846AAAA-10F4-4090-A70F-0EB2027A671C}" type="datetime1">
              <a:rPr lang="en-US" smtClean="0"/>
              <a:pPr>
                <a:defRPr/>
              </a:pPr>
              <a:t>7/30/2012</a:t>
            </a:fld>
            <a:endParaRPr lang="en-US" dirty="0"/>
          </a:p>
        </p:txBody>
      </p:sp>
      <p:sp>
        <p:nvSpPr>
          <p:cNvPr id="5" name="Slide Number Placeholder 4"/>
          <p:cNvSpPr>
            <a:spLocks noGrp="1"/>
          </p:cNvSpPr>
          <p:nvPr>
            <p:ph type="sldNum" sz="quarter" idx="11"/>
          </p:nvPr>
        </p:nvSpPr>
        <p:spPr/>
        <p:txBody>
          <a:bodyPr/>
          <a:lstStyle/>
          <a:p>
            <a:pPr>
              <a:defRPr/>
            </a:pPr>
            <a:fld id="{E11FE5F1-B989-4101-94CE-92A09BE68C8F}" type="slidenum">
              <a:rPr lang="en-US" smtClean="0"/>
              <a:pPr>
                <a:defRPr/>
              </a:pPr>
              <a:t>15</a:t>
            </a:fld>
            <a:endParaRPr lang="en-US" dirty="0"/>
          </a:p>
        </p:txBody>
      </p:sp>
      <p:pic>
        <p:nvPicPr>
          <p:cNvPr id="6"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239000" y="228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b="0" dirty="0" smtClean="0">
                <a:solidFill>
                  <a:srgbClr val="C00000"/>
                </a:solidFill>
                <a:latin typeface="Arial Narrow" pitchFamily="34" charset="0"/>
              </a:rPr>
              <a:t>Fractions Progression</a:t>
            </a:r>
          </a:p>
        </p:txBody>
      </p:sp>
      <p:sp>
        <p:nvSpPr>
          <p:cNvPr id="4" name="Date Placeholder 3"/>
          <p:cNvSpPr>
            <a:spLocks noGrp="1"/>
          </p:cNvSpPr>
          <p:nvPr>
            <p:ph type="dt" sz="quarter" idx="10"/>
          </p:nvPr>
        </p:nvSpPr>
        <p:spPr/>
        <p:txBody>
          <a:bodyPr/>
          <a:lstStyle/>
          <a:p>
            <a:pPr>
              <a:defRPr/>
            </a:pPr>
            <a:fld id="{0AA94399-BBD6-438F-8B53-05D7BE19DBCC}" type="datetime1">
              <a:rPr lang="en-US" smtClean="0"/>
              <a:pPr>
                <a:defRPr/>
              </a:pPr>
              <a:t>7/30/2012</a:t>
            </a:fld>
            <a:endParaRPr lang="en-US" dirty="0"/>
          </a:p>
        </p:txBody>
      </p:sp>
      <p:sp>
        <p:nvSpPr>
          <p:cNvPr id="5" name="Slide Number Placeholder 4"/>
          <p:cNvSpPr>
            <a:spLocks noGrp="1"/>
          </p:cNvSpPr>
          <p:nvPr>
            <p:ph type="sldNum" sz="quarter" idx="11"/>
          </p:nvPr>
        </p:nvSpPr>
        <p:spPr/>
        <p:txBody>
          <a:bodyPr/>
          <a:lstStyle/>
          <a:p>
            <a:pPr>
              <a:defRPr/>
            </a:pPr>
            <a:fld id="{6A11B11F-B1F9-4803-A387-53B336AAB495}" type="slidenum">
              <a:rPr lang="en-US" smtClean="0"/>
              <a:pPr>
                <a:defRPr/>
              </a:pPr>
              <a:t>16</a:t>
            </a:fld>
            <a:endParaRPr lang="en-US" dirty="0"/>
          </a:p>
        </p:txBody>
      </p:sp>
      <p:pic>
        <p:nvPicPr>
          <p:cNvPr id="96258" name="Picture 2"/>
          <p:cNvPicPr>
            <a:picLocks noChangeAspect="1" noChangeArrowheads="1"/>
          </p:cNvPicPr>
          <p:nvPr/>
        </p:nvPicPr>
        <p:blipFill rotWithShape="1">
          <a:blip r:embed="rId3" cstate="print">
            <a:duotone>
              <a:prstClr val="black"/>
              <a:schemeClr val="bg1">
                <a:lumMod val="85000"/>
                <a:tint val="45000"/>
                <a:satMod val="400000"/>
              </a:schemeClr>
            </a:duotone>
            <a:extLst>
              <a:ext uri="{28A0092B-C50C-407E-A947-70E740481C1C}">
                <a14:useLocalDpi xmlns="" xmlns:a14="http://schemas.microsoft.com/office/drawing/2010/main" val="0"/>
              </a:ext>
            </a:extLst>
          </a:blip>
          <a:srcRect l="19411" r="20544"/>
          <a:stretch/>
        </p:blipFill>
        <p:spPr bwMode="auto">
          <a:xfrm>
            <a:off x="381000" y="1219200"/>
            <a:ext cx="8077200" cy="4831272"/>
          </a:xfrm>
          <a:prstGeom prst="rect">
            <a:avLst/>
          </a:prstGeom>
          <a:noFill/>
          <a:ln w="9525">
            <a:solidFill>
              <a:schemeClr val="tx1"/>
            </a:solidFill>
            <a:miter lim="800000"/>
            <a:headEnd/>
            <a:tailEnd/>
          </a:ln>
          <a:effectLst/>
          <a:scene3d>
            <a:camera prst="orthographicFront"/>
            <a:lightRig rig="threePt" dir="t"/>
          </a:scene3d>
          <a:sp3d>
            <a:bevelT/>
          </a:sp3d>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239000" y="228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3"/>
          <p:cNvSpPr>
            <a:spLocks noGrp="1" noChangeArrowheads="1"/>
          </p:cNvSpPr>
          <p:nvPr>
            <p:ph idx="1"/>
          </p:nvPr>
        </p:nvSpPr>
        <p:spPr>
          <a:xfrm>
            <a:off x="533400" y="1524000"/>
            <a:ext cx="3657600" cy="3733800"/>
          </a:xfrm>
          <a:prstGeom prst="roundRect">
            <a:avLst>
              <a:gd name="adj" fmla="val 16667"/>
            </a:avLst>
          </a:prstGeom>
          <a:solidFill>
            <a:srgbClr val="99CC00">
              <a:alpha val="50196"/>
            </a:srgbClr>
          </a:solidFill>
          <a:ln w="28575">
            <a:solidFill>
              <a:srgbClr val="0A2D6B"/>
            </a:solidFill>
            <a:round/>
          </a:ln>
          <a:scene3d>
            <a:camera prst="orthographicFront"/>
            <a:lightRig rig="threePt" dir="t"/>
          </a:scene3d>
          <a:sp3d>
            <a:bevelT w="165100" prst="coolSlant"/>
          </a:sp3d>
        </p:spPr>
        <p:txBody>
          <a:bodyPr wrap="none" rtlCol="0" anchor="ctr">
            <a:normAutofit/>
          </a:bodyPr>
          <a:lstStyle/>
          <a:p>
            <a:pPr marL="347663" indent="-347663" algn="ctr" eaLnBrk="1" fontAlgn="auto" hangingPunct="1">
              <a:lnSpc>
                <a:spcPct val="90000"/>
              </a:lnSpc>
              <a:spcBef>
                <a:spcPts val="0"/>
              </a:spcBef>
              <a:spcAft>
                <a:spcPts val="0"/>
              </a:spcAft>
              <a:buClr>
                <a:srgbClr val="6F0000"/>
              </a:buClr>
              <a:buSzPct val="80000"/>
              <a:buFontTx/>
              <a:buNone/>
              <a:defRPr/>
            </a:pPr>
            <a:r>
              <a:rPr lang="en-US" sz="6000" kern="0" dirty="0" smtClean="0">
                <a:solidFill>
                  <a:srgbClr val="0A2D6B"/>
                </a:solidFill>
                <a:latin typeface="Arial Narrow" pitchFamily="34" charset="0"/>
              </a:rPr>
              <a:t>Rigor </a:t>
            </a:r>
          </a:p>
        </p:txBody>
      </p:sp>
      <p:sp>
        <p:nvSpPr>
          <p:cNvPr id="6" name="TextBox 5"/>
          <p:cNvSpPr txBox="1"/>
          <p:nvPr/>
        </p:nvSpPr>
        <p:spPr>
          <a:xfrm>
            <a:off x="4800600" y="1905000"/>
            <a:ext cx="3581400" cy="923330"/>
          </a:xfrm>
          <a:prstGeom prst="rect">
            <a:avLst/>
          </a:prstGeom>
          <a:noFill/>
        </p:spPr>
        <p:txBody>
          <a:bodyPr wrap="square" rtlCol="0">
            <a:spAutoFit/>
          </a:bodyPr>
          <a:lstStyle/>
          <a:p>
            <a:pPr eaLnBrk="1" hangingPunct="1"/>
            <a:r>
              <a:rPr lang="en-US" sz="3600" b="1" dirty="0" smtClean="0">
                <a:solidFill>
                  <a:srgbClr val="C00000"/>
                </a:solidFill>
                <a:effectLst>
                  <a:outerShdw blurRad="38100" dist="38100" dir="2700000" algn="tl">
                    <a:srgbClr val="000000">
                      <a:alpha val="43137"/>
                    </a:srgbClr>
                  </a:outerShdw>
                </a:effectLst>
                <a:latin typeface="Arial Narrow" pitchFamily="34" charset="0"/>
              </a:rPr>
              <a:t>Rigor</a:t>
            </a:r>
            <a:r>
              <a:rPr lang="en-US" sz="3600" dirty="0" smtClean="0">
                <a:effectLst>
                  <a:outerShdw blurRad="38100" dist="38100" dir="2700000" algn="tl">
                    <a:srgbClr val="000000">
                      <a:alpha val="43137"/>
                    </a:srgbClr>
                  </a:outerShdw>
                </a:effectLst>
                <a:latin typeface="Arial Narrow" pitchFamily="34" charset="0"/>
              </a:rPr>
              <a:t>:</a:t>
            </a:r>
          </a:p>
          <a:p>
            <a:endParaRPr lang="en-US" dirty="0"/>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3"/>
          <p:cNvSpPr>
            <a:spLocks noGrp="1" noChangeArrowheads="1"/>
          </p:cNvSpPr>
          <p:nvPr>
            <p:ph idx="1"/>
          </p:nvPr>
        </p:nvSpPr>
        <p:spPr>
          <a:xfrm>
            <a:off x="533400" y="1524000"/>
            <a:ext cx="3657600" cy="3733800"/>
          </a:xfrm>
          <a:prstGeom prst="roundRect">
            <a:avLst>
              <a:gd name="adj" fmla="val 16667"/>
            </a:avLst>
          </a:prstGeom>
          <a:solidFill>
            <a:srgbClr val="99CC00">
              <a:alpha val="50196"/>
            </a:srgbClr>
          </a:solidFill>
          <a:ln w="28575">
            <a:solidFill>
              <a:srgbClr val="0A2D6B"/>
            </a:solidFill>
            <a:round/>
          </a:ln>
          <a:scene3d>
            <a:camera prst="orthographicFront"/>
            <a:lightRig rig="threePt" dir="t"/>
          </a:scene3d>
          <a:sp3d>
            <a:bevelT w="165100" prst="coolSlant"/>
          </a:sp3d>
        </p:spPr>
        <p:txBody>
          <a:bodyPr wrap="none" rtlCol="0" anchor="ctr">
            <a:normAutofit/>
          </a:bodyPr>
          <a:lstStyle/>
          <a:p>
            <a:pPr marL="347663" indent="-347663" algn="ctr" eaLnBrk="1" fontAlgn="auto" hangingPunct="1">
              <a:lnSpc>
                <a:spcPct val="90000"/>
              </a:lnSpc>
              <a:spcBef>
                <a:spcPts val="0"/>
              </a:spcBef>
              <a:spcAft>
                <a:spcPts val="0"/>
              </a:spcAft>
              <a:buClr>
                <a:srgbClr val="6F0000"/>
              </a:buClr>
              <a:buSzPct val="80000"/>
              <a:buFontTx/>
              <a:buNone/>
              <a:defRPr/>
            </a:pPr>
            <a:r>
              <a:rPr lang="en-US" sz="6000" kern="0" dirty="0" smtClean="0">
                <a:solidFill>
                  <a:srgbClr val="0A2D6B"/>
                </a:solidFill>
                <a:latin typeface="Arial Narrow" pitchFamily="34" charset="0"/>
              </a:rPr>
              <a:t>Rigor </a:t>
            </a:r>
          </a:p>
        </p:txBody>
      </p:sp>
      <p:sp>
        <p:nvSpPr>
          <p:cNvPr id="6" name="TextBox 5"/>
          <p:cNvSpPr txBox="1"/>
          <p:nvPr/>
        </p:nvSpPr>
        <p:spPr>
          <a:xfrm>
            <a:off x="4800600" y="1905000"/>
            <a:ext cx="3581400" cy="3139321"/>
          </a:xfrm>
          <a:prstGeom prst="rect">
            <a:avLst/>
          </a:prstGeom>
          <a:noFill/>
        </p:spPr>
        <p:txBody>
          <a:bodyPr wrap="square" rtlCol="0">
            <a:spAutoFit/>
          </a:bodyPr>
          <a:lstStyle/>
          <a:p>
            <a:pPr eaLnBrk="1" hangingPunct="1"/>
            <a:r>
              <a:rPr lang="en-US" sz="3600" b="1" dirty="0" smtClean="0">
                <a:solidFill>
                  <a:srgbClr val="C00000"/>
                </a:solidFill>
                <a:effectLst>
                  <a:outerShdw blurRad="38100" dist="38100" dir="2700000" algn="tl">
                    <a:srgbClr val="000000">
                      <a:alpha val="43137"/>
                    </a:srgbClr>
                  </a:outerShdw>
                </a:effectLst>
                <a:latin typeface="Arial Narrow" pitchFamily="34" charset="0"/>
              </a:rPr>
              <a:t>Rigor</a:t>
            </a:r>
            <a:r>
              <a:rPr lang="en-US" sz="3600" dirty="0" smtClean="0">
                <a:effectLst>
                  <a:outerShdw blurRad="38100" dist="38100" dir="2700000" algn="tl">
                    <a:srgbClr val="000000">
                      <a:alpha val="43137"/>
                    </a:srgbClr>
                  </a:outerShdw>
                </a:effectLst>
                <a:latin typeface="Arial Narrow" pitchFamily="34" charset="0"/>
              </a:rPr>
              <a:t>:</a:t>
            </a:r>
            <a:r>
              <a:rPr lang="en-US" sz="3600" dirty="0" smtClean="0">
                <a:latin typeface="Arial Narrow" pitchFamily="34" charset="0"/>
              </a:rPr>
              <a:t> </a:t>
            </a:r>
            <a:r>
              <a:rPr lang="en-US" sz="3600" dirty="0" smtClean="0">
                <a:effectLst>
                  <a:outerShdw blurRad="38100" dist="38100" dir="2700000" algn="tl">
                    <a:srgbClr val="000000">
                      <a:alpha val="43137"/>
                    </a:srgbClr>
                  </a:outerShdw>
                </a:effectLst>
                <a:latin typeface="Arial Narrow" pitchFamily="34" charset="0"/>
              </a:rPr>
              <a:t>Require solid conceptual understanding, fluency, and application</a:t>
            </a:r>
          </a:p>
          <a:p>
            <a:endParaRPr lang="en-US" dirty="0"/>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6000" dirty="0" smtClean="0">
                <a:solidFill>
                  <a:schemeClr val="accent3">
                    <a:lumMod val="75000"/>
                  </a:schemeClr>
                </a:solidFill>
                <a:effectLst>
                  <a:outerShdw blurRad="38100" dist="38100" dir="2700000" algn="tl">
                    <a:srgbClr val="000000">
                      <a:alpha val="43137"/>
                    </a:srgbClr>
                  </a:outerShdw>
                </a:effectLst>
                <a:latin typeface="Arial Narrow" pitchFamily="34" charset="0"/>
              </a:rPr>
              <a:t>Rigor</a:t>
            </a:r>
            <a:endParaRPr lang="en-US" sz="6000" dirty="0">
              <a:solidFill>
                <a:schemeClr val="accent3">
                  <a:lumMod val="75000"/>
                </a:schemeClr>
              </a:solidFill>
              <a:effectLst>
                <a:outerShdw blurRad="38100" dist="38100" dir="2700000" algn="tl">
                  <a:srgbClr val="000000">
                    <a:alpha val="43137"/>
                  </a:srgbClr>
                </a:outerShdw>
              </a:effectLst>
              <a:latin typeface="Arial Narrow" pitchFamily="34" charset="0"/>
            </a:endParaRPr>
          </a:p>
        </p:txBody>
      </p:sp>
      <p:sp>
        <p:nvSpPr>
          <p:cNvPr id="39939" name="Content Placeholder 2"/>
          <p:cNvSpPr>
            <a:spLocks noGrp="1"/>
          </p:cNvSpPr>
          <p:nvPr>
            <p:ph idx="1"/>
          </p:nvPr>
        </p:nvSpPr>
        <p:spPr>
          <a:xfrm>
            <a:off x="381000" y="1371600"/>
            <a:ext cx="8382000" cy="4754563"/>
          </a:xfrm>
        </p:spPr>
        <p:txBody>
          <a:bodyPr/>
          <a:lstStyle/>
          <a:p>
            <a:pPr marL="0" indent="0">
              <a:buFont typeface="Arial" pitchFamily="34" charset="0"/>
              <a:buNone/>
            </a:pPr>
            <a:r>
              <a:rPr lang="en-US" dirty="0" smtClean="0">
                <a:latin typeface="Arial Narrow" pitchFamily="34" charset="0"/>
              </a:rPr>
              <a:t>Rigor is more than what you teach and which standards are addressed; it is how you teach and how students show you they understand.  True rigor is creating an environment in which each student is expected to learn at high levels, each student is supported so that he or she can learn at high levels, and each student demonstrates learning at high levels.</a:t>
            </a:r>
          </a:p>
          <a:p>
            <a:pPr marL="0" indent="0">
              <a:buFont typeface="Arial" pitchFamily="34" charset="0"/>
              <a:buNone/>
            </a:pPr>
            <a:r>
              <a:rPr lang="en-US" sz="1800" dirty="0" smtClean="0">
                <a:latin typeface="Arial Narrow" pitchFamily="34" charset="0"/>
              </a:rPr>
              <a:t>							Blackburn 2008</a:t>
            </a:r>
          </a:p>
          <a:p>
            <a:pPr marL="0" indent="0">
              <a:buFont typeface="Arial" pitchFamily="34" charset="0"/>
              <a:buNone/>
            </a:pPr>
            <a:r>
              <a:rPr lang="en-US" sz="1800" dirty="0" smtClean="0">
                <a:latin typeface="Arial Narrow" pitchFamily="34" charset="0"/>
              </a:rPr>
              <a:t>		</a:t>
            </a:r>
            <a:endParaRPr lang="en-US" sz="1800" dirty="0" smtClean="0"/>
          </a:p>
        </p:txBody>
      </p:sp>
      <p:sp>
        <p:nvSpPr>
          <p:cNvPr id="4" name="Date Placeholder 3"/>
          <p:cNvSpPr>
            <a:spLocks noGrp="1"/>
          </p:cNvSpPr>
          <p:nvPr>
            <p:ph type="dt" sz="quarter" idx="10"/>
          </p:nvPr>
        </p:nvSpPr>
        <p:spPr/>
        <p:txBody>
          <a:bodyPr/>
          <a:lstStyle/>
          <a:p>
            <a:pPr>
              <a:defRPr/>
            </a:pPr>
            <a:fld id="{A936E384-D683-4515-99F7-17D79FE849AD}" type="datetime1">
              <a:rPr lang="en-US" smtClean="0"/>
              <a:pPr>
                <a:defRPr/>
              </a:pPr>
              <a:t>7/30/2012</a:t>
            </a:fld>
            <a:endParaRPr lang="en-US" dirty="0"/>
          </a:p>
        </p:txBody>
      </p:sp>
      <p:sp>
        <p:nvSpPr>
          <p:cNvPr id="5" name="Slide Number Placeholder 4"/>
          <p:cNvSpPr>
            <a:spLocks noGrp="1"/>
          </p:cNvSpPr>
          <p:nvPr>
            <p:ph type="sldNum" sz="quarter" idx="11"/>
          </p:nvPr>
        </p:nvSpPr>
        <p:spPr/>
        <p:txBody>
          <a:bodyPr/>
          <a:lstStyle/>
          <a:p>
            <a:pPr>
              <a:defRPr/>
            </a:pPr>
            <a:fld id="{764336E3-2952-4C41-BA23-A4D8758F83FD}" type="slidenum">
              <a:rPr lang="en-US" smtClean="0"/>
              <a:pPr>
                <a:defRPr/>
              </a:pPr>
              <a:t>19</a:t>
            </a:fld>
            <a:endParaRPr lang="en-US" dirty="0"/>
          </a:p>
        </p:txBody>
      </p:sp>
      <p:pic>
        <p:nvPicPr>
          <p:cNvPr id="6"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fld id="{91F72743-E68C-4A9B-A62A-8D73BFEB5A68}" type="datetime1">
              <a:rPr lang="en-US" smtClean="0"/>
              <a:pPr>
                <a:defRPr/>
              </a:pPr>
              <a:t>7/30/2012</a:t>
            </a:fld>
            <a:endParaRPr lang="en-US" dirty="0"/>
          </a:p>
        </p:txBody>
      </p:sp>
      <p:pic>
        <p:nvPicPr>
          <p:cNvPr id="49155" name="Picture 2"/>
          <p:cNvPicPr>
            <a:picLocks noChangeAspect="1" noChangeArrowheads="1"/>
          </p:cNvPicPr>
          <p:nvPr/>
        </p:nvPicPr>
        <p:blipFill>
          <a:blip r:embed="rId3" cstate="print"/>
          <a:srcRect l="26978" r="46046" b="9805"/>
          <a:stretch>
            <a:fillRect/>
          </a:stretch>
        </p:blipFill>
        <p:spPr bwMode="auto">
          <a:xfrm>
            <a:off x="1066800" y="38100"/>
            <a:ext cx="7315200" cy="6819900"/>
          </a:xfrm>
          <a:prstGeom prst="rect">
            <a:avLst/>
          </a:prstGeom>
          <a:noFill/>
          <a:ln w="9525">
            <a:noFill/>
            <a:miter lim="800000"/>
            <a:headEnd/>
            <a:tailEnd/>
          </a:ln>
          <a:effectLst/>
        </p:spPr>
      </p:pic>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130175" y="266700"/>
            <a:ext cx="995363" cy="83820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fld id="{91F72743-E68C-4A9B-A62A-8D73BFEB5A68}" type="datetime1">
              <a:rPr lang="en-US" smtClean="0"/>
              <a:pPr>
                <a:defRPr/>
              </a:pPr>
              <a:t>7/30/2012</a:t>
            </a:fld>
            <a:endParaRPr lang="en-US" dirty="0"/>
          </a:p>
        </p:txBody>
      </p:sp>
      <p:pic>
        <p:nvPicPr>
          <p:cNvPr id="49155" name="Picture 2"/>
          <p:cNvPicPr>
            <a:picLocks noChangeAspect="1" noChangeArrowheads="1"/>
          </p:cNvPicPr>
          <p:nvPr/>
        </p:nvPicPr>
        <p:blipFill>
          <a:blip r:embed="rId3" cstate="print"/>
          <a:srcRect l="26978" r="46046" b="9805"/>
          <a:stretch>
            <a:fillRect/>
          </a:stretch>
        </p:blipFill>
        <p:spPr bwMode="auto">
          <a:xfrm>
            <a:off x="1066800" y="38100"/>
            <a:ext cx="7315200" cy="6819900"/>
          </a:xfrm>
          <a:prstGeom prst="rect">
            <a:avLst/>
          </a:prstGeom>
          <a:noFill/>
          <a:ln w="9525">
            <a:noFill/>
            <a:miter lim="800000"/>
            <a:headEnd/>
            <a:tailEnd/>
          </a:ln>
          <a:effectLst/>
        </p:spPr>
      </p:pic>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130175" y="266700"/>
            <a:ext cx="995363" cy="83820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895600"/>
            <a:ext cx="8229600" cy="1143000"/>
          </a:xfrm>
        </p:spPr>
        <p:txBody>
          <a:bodyPr/>
          <a:lstStyle/>
          <a:p>
            <a:r>
              <a:rPr lang="en-US" sz="4800" smtClean="0">
                <a:solidFill>
                  <a:srgbClr val="C00000"/>
                </a:solidFill>
                <a:latin typeface="Arial Narrow" pitchFamily="34" charset="0"/>
              </a:rPr>
              <a:t>Success breeds success!</a:t>
            </a:r>
            <a:br>
              <a:rPr lang="en-US" sz="4800" smtClean="0">
                <a:solidFill>
                  <a:srgbClr val="C00000"/>
                </a:solidFill>
                <a:latin typeface="Arial Narrow" pitchFamily="34" charset="0"/>
              </a:rPr>
            </a:br>
            <a:r>
              <a:rPr lang="en-US" sz="4800" smtClean="0">
                <a:latin typeface="Arial Narrow" pitchFamily="34" charset="0"/>
              </a:rPr>
              <a:t>                           </a:t>
            </a:r>
            <a:r>
              <a:rPr lang="en-US" sz="3200" smtClean="0"/>
              <a:t> – </a:t>
            </a:r>
            <a:r>
              <a:rPr lang="en-US" sz="2800" b="0" smtClean="0">
                <a:latin typeface="Arial Narrow" pitchFamily="34" charset="0"/>
              </a:rPr>
              <a:t>Mia Hamm, 1972</a:t>
            </a:r>
            <a:endParaRPr lang="en-US" sz="3200" smtClean="0">
              <a:latin typeface="Arial Narrow" pitchFamily="34" charset="0"/>
            </a:endParaRPr>
          </a:p>
        </p:txBody>
      </p:sp>
      <p:sp>
        <p:nvSpPr>
          <p:cNvPr id="3" name="Date Placeholder 2"/>
          <p:cNvSpPr>
            <a:spLocks noGrp="1"/>
          </p:cNvSpPr>
          <p:nvPr>
            <p:ph type="dt" sz="quarter" idx="10"/>
          </p:nvPr>
        </p:nvSpPr>
        <p:spPr/>
        <p:txBody>
          <a:bodyPr/>
          <a:lstStyle/>
          <a:p>
            <a:pPr>
              <a:defRPr/>
            </a:pPr>
            <a:fld id="{A77ED2C2-0C87-47F9-872B-647E68E4E5D4}" type="datetime1">
              <a:rPr lang="en-US" smtClean="0"/>
              <a:pPr>
                <a:defRPr/>
              </a:pPr>
              <a:t>7/30/2012</a:t>
            </a:fld>
            <a:endParaRPr lang="en-US" dirty="0"/>
          </a:p>
        </p:txBody>
      </p:sp>
      <p:sp>
        <p:nvSpPr>
          <p:cNvPr id="4" name="Slide Number Placeholder 3"/>
          <p:cNvSpPr>
            <a:spLocks noGrp="1"/>
          </p:cNvSpPr>
          <p:nvPr>
            <p:ph type="sldNum" sz="quarter" idx="11"/>
          </p:nvPr>
        </p:nvSpPr>
        <p:spPr/>
        <p:txBody>
          <a:bodyPr/>
          <a:lstStyle/>
          <a:p>
            <a:pPr>
              <a:defRPr/>
            </a:pPr>
            <a:fld id="{8939B16A-0579-4677-BE24-CC6DB4C6BAF9}" type="slidenum">
              <a:rPr lang="en-US" smtClean="0"/>
              <a:pPr>
                <a:defRPr/>
              </a:pPr>
              <a:t>21</a:t>
            </a:fld>
            <a:endParaRPr lang="en-US" dirty="0"/>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defRPr/>
            </a:pPr>
            <a:r>
              <a:rPr lang="en-US" sz="3600" dirty="0" smtClean="0">
                <a:latin typeface="Arial Narrow" pitchFamily="34" charset="0"/>
              </a:rPr>
              <a:t>Georgia’s Mathematics Program </a:t>
            </a:r>
            <a:br>
              <a:rPr lang="en-US" sz="3600" dirty="0" smtClean="0">
                <a:latin typeface="Arial Narrow" pitchFamily="34" charset="0"/>
              </a:rPr>
            </a:br>
            <a:r>
              <a:rPr lang="en-US" sz="4000" dirty="0" smtClean="0">
                <a:effectLst>
                  <a:outerShdw blurRad="38100" dist="38100" dir="2700000" algn="tl">
                    <a:srgbClr val="000000">
                      <a:alpha val="43137"/>
                    </a:srgbClr>
                  </a:outerShdw>
                </a:effectLst>
                <a:latin typeface="Arial Narrow" pitchFamily="34" charset="0"/>
              </a:rPr>
              <a:t>Indicators of Success</a:t>
            </a:r>
            <a:endParaRPr lang="en-US" sz="3600" dirty="0" smtClean="0">
              <a:effectLst>
                <a:outerShdw blurRad="38100" dist="38100" dir="2700000" algn="tl">
                  <a:srgbClr val="000000">
                    <a:alpha val="43137"/>
                  </a:srgbClr>
                </a:outerShdw>
              </a:effectLst>
              <a:latin typeface="Arial Narrow" pitchFamily="34" charset="0"/>
            </a:endParaRPr>
          </a:p>
        </p:txBody>
      </p:sp>
      <p:sp>
        <p:nvSpPr>
          <p:cNvPr id="3" name="Content Placeholder 2"/>
          <p:cNvSpPr>
            <a:spLocks noGrp="1"/>
          </p:cNvSpPr>
          <p:nvPr>
            <p:ph idx="1"/>
          </p:nvPr>
        </p:nvSpPr>
        <p:spPr>
          <a:xfrm>
            <a:off x="457200" y="1676400"/>
            <a:ext cx="8382000" cy="4572000"/>
          </a:xfrm>
        </p:spPr>
        <p:txBody>
          <a:bodyPr/>
          <a:lstStyle/>
          <a:p>
            <a:pPr algn="ctr">
              <a:buNone/>
              <a:defRPr/>
            </a:pPr>
            <a:endParaRPr lang="en-US" sz="2400" b="1" dirty="0" smtClean="0">
              <a:solidFill>
                <a:schemeClr val="accent3">
                  <a:lumMod val="50000"/>
                </a:schemeClr>
              </a:solidFill>
              <a:effectLst>
                <a:outerShdw blurRad="38100" dist="38100" dir="2700000" algn="tl">
                  <a:srgbClr val="000000">
                    <a:alpha val="43137"/>
                  </a:srgbClr>
                </a:outerShdw>
              </a:effectLst>
              <a:latin typeface="Arial Narrow" pitchFamily="34" charset="0"/>
            </a:endParaRPr>
          </a:p>
          <a:p>
            <a:pPr>
              <a:defRPr/>
            </a:pPr>
            <a:r>
              <a:rPr lang="en-US" sz="2400" b="1" dirty="0" smtClean="0">
                <a:solidFill>
                  <a:schemeClr val="accent3">
                    <a:lumMod val="50000"/>
                  </a:schemeClr>
                </a:solidFill>
                <a:effectLst>
                  <a:outerShdw blurRad="38100" dist="38100" dir="2700000" algn="tl">
                    <a:srgbClr val="000000">
                      <a:alpha val="43137"/>
                    </a:srgbClr>
                  </a:outerShdw>
                </a:effectLst>
                <a:latin typeface="Arial Narrow" pitchFamily="34" charset="0"/>
              </a:rPr>
              <a:t>GHSGT Mathematics</a:t>
            </a:r>
          </a:p>
          <a:p>
            <a:pPr algn="ctr">
              <a:buNone/>
              <a:defRPr/>
            </a:pPr>
            <a:r>
              <a:rPr lang="en-US" sz="2400" dirty="0" smtClean="0">
                <a:latin typeface="Arial Narrow" pitchFamily="34" charset="0"/>
              </a:rPr>
              <a:t>Spring 2010  </a:t>
            </a:r>
            <a:r>
              <a:rPr lang="en-US" sz="2400" b="1" dirty="0" smtClean="0">
                <a:latin typeface="Arial Narrow" pitchFamily="34" charset="0"/>
              </a:rPr>
              <a:t>QCC</a:t>
            </a:r>
            <a:r>
              <a:rPr lang="en-US" sz="2400" dirty="0" smtClean="0">
                <a:latin typeface="Arial Narrow" pitchFamily="34" charset="0"/>
              </a:rPr>
              <a:t> Mathematics	SWD </a:t>
            </a:r>
            <a:r>
              <a:rPr lang="en-US" sz="2400" b="1" dirty="0" smtClean="0">
                <a:solidFill>
                  <a:schemeClr val="accent3">
                    <a:lumMod val="50000"/>
                  </a:schemeClr>
                </a:solidFill>
                <a:effectLst>
                  <a:outerShdw blurRad="38100" dist="38100" dir="2700000" algn="tl">
                    <a:srgbClr val="000000">
                      <a:alpha val="43137"/>
                    </a:srgbClr>
                  </a:outerShdw>
                </a:effectLst>
                <a:latin typeface="Arial Narrow" pitchFamily="34" charset="0"/>
              </a:rPr>
              <a:t>35.6%</a:t>
            </a:r>
            <a:r>
              <a:rPr lang="en-US" sz="2400" dirty="0" smtClean="0">
                <a:latin typeface="Arial Narrow" pitchFamily="34" charset="0"/>
              </a:rPr>
              <a:t> Passing Rate</a:t>
            </a:r>
          </a:p>
          <a:p>
            <a:pPr algn="ctr">
              <a:buNone/>
              <a:defRPr/>
            </a:pPr>
            <a:r>
              <a:rPr lang="en-US" sz="2400" dirty="0" smtClean="0">
                <a:latin typeface="Arial Narrow" pitchFamily="34" charset="0"/>
              </a:rPr>
              <a:t>Spring 2011 </a:t>
            </a:r>
            <a:r>
              <a:rPr lang="en-US" sz="2400" b="1" dirty="0" smtClean="0">
                <a:latin typeface="Arial Narrow" pitchFamily="34" charset="0"/>
              </a:rPr>
              <a:t>GPS</a:t>
            </a:r>
            <a:r>
              <a:rPr lang="en-US" sz="2400" dirty="0" smtClean="0">
                <a:latin typeface="Arial Narrow" pitchFamily="34" charset="0"/>
              </a:rPr>
              <a:t> Mathematics 	SWD </a:t>
            </a:r>
            <a:r>
              <a:rPr lang="en-US" sz="2400" b="1" dirty="0" smtClean="0">
                <a:solidFill>
                  <a:schemeClr val="accent3">
                    <a:lumMod val="50000"/>
                  </a:schemeClr>
                </a:solidFill>
                <a:effectLst>
                  <a:outerShdw blurRad="38100" dist="38100" dir="2700000" algn="tl">
                    <a:srgbClr val="000000">
                      <a:alpha val="43137"/>
                    </a:srgbClr>
                  </a:outerShdw>
                </a:effectLst>
                <a:latin typeface="Arial Narrow" pitchFamily="34" charset="0"/>
              </a:rPr>
              <a:t>51.5%</a:t>
            </a:r>
            <a:r>
              <a:rPr lang="en-US" sz="2400" dirty="0" smtClean="0">
                <a:latin typeface="Arial Narrow" pitchFamily="34" charset="0"/>
              </a:rPr>
              <a:t> Passing Rate</a:t>
            </a:r>
          </a:p>
          <a:p>
            <a:pPr algn="ctr">
              <a:buNone/>
              <a:defRPr/>
            </a:pPr>
            <a:r>
              <a:rPr lang="en-US" b="1" dirty="0" smtClean="0">
                <a:solidFill>
                  <a:schemeClr val="accent3">
                    <a:lumMod val="50000"/>
                  </a:schemeClr>
                </a:solidFill>
                <a:effectLst>
                  <a:outerShdw blurRad="38100" dist="38100" dir="2700000" algn="tl">
                    <a:srgbClr val="000000">
                      <a:alpha val="43137"/>
                    </a:srgbClr>
                  </a:outerShdw>
                </a:effectLst>
                <a:latin typeface="Arial Narrow" pitchFamily="34" charset="0"/>
              </a:rPr>
              <a:t>FIRST EVER GPS </a:t>
            </a:r>
            <a:r>
              <a:rPr lang="en-US" dirty="0" smtClean="0">
                <a:latin typeface="Arial Narrow" pitchFamily="34" charset="0"/>
              </a:rPr>
              <a:t>GHSGT Mathematics</a:t>
            </a:r>
          </a:p>
          <a:p>
            <a:pPr>
              <a:buFont typeface="Arial" charset="0"/>
              <a:buNone/>
              <a:defRPr/>
            </a:pPr>
            <a:endParaRPr lang="en-US" sz="2400" b="1" dirty="0" smtClean="0">
              <a:solidFill>
                <a:schemeClr val="accent3">
                  <a:lumMod val="50000"/>
                </a:schemeClr>
              </a:solidFill>
              <a:effectLst>
                <a:outerShdw blurRad="38100" dist="38100" dir="2700000" algn="tl">
                  <a:srgbClr val="000000">
                    <a:alpha val="43137"/>
                  </a:srgbClr>
                </a:outerShdw>
              </a:effectLst>
              <a:latin typeface="Arial Narrow" pitchFamily="34" charset="0"/>
            </a:endParaRPr>
          </a:p>
          <a:p>
            <a:pPr>
              <a:defRPr/>
            </a:pPr>
            <a:r>
              <a:rPr lang="en-US" sz="2400" b="1" dirty="0" smtClean="0">
                <a:solidFill>
                  <a:schemeClr val="accent3">
                    <a:lumMod val="50000"/>
                  </a:schemeClr>
                </a:solidFill>
                <a:effectLst>
                  <a:outerShdw blurRad="38100" dist="38100" dir="2700000" algn="tl">
                    <a:srgbClr val="000000">
                      <a:alpha val="43137"/>
                    </a:srgbClr>
                  </a:outerShdw>
                </a:effectLst>
                <a:latin typeface="Arial Narrow" pitchFamily="34" charset="0"/>
              </a:rPr>
              <a:t>Education Week’s </a:t>
            </a:r>
            <a:r>
              <a:rPr lang="en-US" sz="2400" b="1" u="sng" dirty="0" smtClean="0">
                <a:solidFill>
                  <a:schemeClr val="accent3">
                    <a:lumMod val="50000"/>
                  </a:schemeClr>
                </a:solidFill>
                <a:effectLst>
                  <a:outerShdw blurRad="38100" dist="38100" dir="2700000" algn="tl">
                    <a:srgbClr val="000000">
                      <a:alpha val="43137"/>
                    </a:srgbClr>
                  </a:outerShdw>
                </a:effectLst>
                <a:latin typeface="Arial Narrow" pitchFamily="34" charset="0"/>
              </a:rPr>
              <a:t>Quality Counts </a:t>
            </a:r>
            <a:r>
              <a:rPr lang="en-US" sz="2400" b="1" dirty="0" smtClean="0">
                <a:solidFill>
                  <a:schemeClr val="accent3">
                    <a:lumMod val="50000"/>
                  </a:schemeClr>
                </a:solidFill>
                <a:effectLst>
                  <a:outerShdw blurRad="38100" dist="38100" dir="2700000" algn="tl">
                    <a:srgbClr val="000000">
                      <a:alpha val="43137"/>
                    </a:srgbClr>
                  </a:outerShdw>
                </a:effectLst>
                <a:latin typeface="Arial Narrow" pitchFamily="34" charset="0"/>
              </a:rPr>
              <a:t>Report</a:t>
            </a:r>
          </a:p>
          <a:p>
            <a:pPr marL="0" indent="0">
              <a:defRPr/>
            </a:pPr>
            <a:r>
              <a:rPr lang="en-US" sz="2000" dirty="0" smtClean="0">
                <a:latin typeface="Arial Narrow" pitchFamily="34" charset="0"/>
              </a:rPr>
              <a:t>Georgia experienced the 4th largest reduction in the 8th Grade Poverty Gap Closure for mathematics in the nation.</a:t>
            </a:r>
          </a:p>
          <a:p>
            <a:pPr>
              <a:buFont typeface="Arial" charset="0"/>
              <a:buNone/>
              <a:defRPr/>
            </a:pPr>
            <a:endParaRPr lang="en-US" sz="2000" dirty="0" smtClean="0">
              <a:latin typeface="Arial Narrow" pitchFamily="34" charset="0"/>
            </a:endParaRPr>
          </a:p>
          <a:p>
            <a:pPr marL="0" indent="0">
              <a:spcBef>
                <a:spcPts val="600"/>
              </a:spcBef>
              <a:buFont typeface="Arial" pitchFamily="34" charset="0"/>
              <a:buNone/>
              <a:defRPr/>
            </a:pPr>
            <a:endParaRPr lang="en-US" sz="1600" dirty="0" smtClean="0">
              <a:latin typeface="Arial Narrow" pitchFamily="34" charset="0"/>
            </a:endParaRPr>
          </a:p>
          <a:p>
            <a:pPr marL="0" indent="0">
              <a:buFont typeface="Arial" pitchFamily="34" charset="0"/>
              <a:buNone/>
              <a:defRPr/>
            </a:pPr>
            <a:endParaRPr lang="en-US" sz="1200" b="1" dirty="0" smtClean="0">
              <a:latin typeface="Arial Narrow" pitchFamily="34" charset="0"/>
            </a:endParaRPr>
          </a:p>
          <a:p>
            <a:pPr>
              <a:defRPr/>
            </a:pPr>
            <a:endParaRPr lang="en-US" sz="1800" dirty="0">
              <a:latin typeface="Arial Narrow" pitchFamily="34" charset="0"/>
            </a:endParaRPr>
          </a:p>
        </p:txBody>
      </p:sp>
      <p:sp>
        <p:nvSpPr>
          <p:cNvPr id="4" name="Date Placeholder 3"/>
          <p:cNvSpPr>
            <a:spLocks noGrp="1"/>
          </p:cNvSpPr>
          <p:nvPr>
            <p:ph type="dt" sz="quarter" idx="10"/>
          </p:nvPr>
        </p:nvSpPr>
        <p:spPr/>
        <p:txBody>
          <a:bodyPr/>
          <a:lstStyle/>
          <a:p>
            <a:pPr>
              <a:defRPr/>
            </a:pPr>
            <a:fld id="{B9C76A07-0951-4CAE-BF35-305E0468E81F}" type="datetime1">
              <a:rPr lang="en-US" smtClean="0"/>
              <a:pPr>
                <a:defRPr/>
              </a:pPr>
              <a:t>7/30/2012</a:t>
            </a:fld>
            <a:endParaRPr lang="en-US" dirty="0"/>
          </a:p>
        </p:txBody>
      </p:sp>
      <p:sp>
        <p:nvSpPr>
          <p:cNvPr id="5" name="Slide Number Placeholder 4"/>
          <p:cNvSpPr>
            <a:spLocks noGrp="1"/>
          </p:cNvSpPr>
          <p:nvPr>
            <p:ph type="sldNum" sz="quarter" idx="11"/>
          </p:nvPr>
        </p:nvSpPr>
        <p:spPr/>
        <p:txBody>
          <a:bodyPr/>
          <a:lstStyle/>
          <a:p>
            <a:pPr>
              <a:defRPr/>
            </a:pPr>
            <a:fld id="{C454676E-058D-4E7D-9756-88F0AC5FC34C}" type="slidenum">
              <a:rPr lang="en-US" smtClean="0"/>
              <a:pPr>
                <a:defRPr/>
              </a:pPr>
              <a:t>22</a:t>
            </a:fld>
            <a:endParaRPr lang="en-US" dirty="0"/>
          </a:p>
        </p:txBody>
      </p:sp>
      <p:sp>
        <p:nvSpPr>
          <p:cNvPr id="6" name="Explosion 1 5"/>
          <p:cNvSpPr/>
          <p:nvPr/>
        </p:nvSpPr>
        <p:spPr>
          <a:xfrm>
            <a:off x="6934200" y="1447800"/>
            <a:ext cx="1676400" cy="1143000"/>
          </a:xfrm>
          <a:prstGeom prst="irregularSeal1">
            <a:avLst/>
          </a:prstGeom>
          <a:solidFill>
            <a:srgbClr val="DF7729"/>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bg1"/>
                </a:solidFill>
                <a:effectLst>
                  <a:outerShdw blurRad="38100" dist="38100" dir="2700000" algn="tl">
                    <a:srgbClr val="000000">
                      <a:alpha val="43137"/>
                    </a:srgbClr>
                  </a:outerShdw>
                </a:effectLst>
                <a:latin typeface="Arial Narrow" pitchFamily="34" charset="0"/>
              </a:rPr>
              <a:t>WOW!!</a:t>
            </a:r>
            <a:endParaRPr lang="en-US" sz="1200" dirty="0">
              <a:solidFill>
                <a:schemeClr val="bg1"/>
              </a:solidFill>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228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defRPr/>
            </a:pPr>
            <a:r>
              <a:rPr lang="en-US" sz="3600" dirty="0" smtClean="0">
                <a:latin typeface="Arial Narrow" pitchFamily="34" charset="0"/>
              </a:rPr>
              <a:t>Georgia’s Mathematics Program </a:t>
            </a:r>
            <a:br>
              <a:rPr lang="en-US" sz="3600" dirty="0" smtClean="0">
                <a:latin typeface="Arial Narrow" pitchFamily="34" charset="0"/>
              </a:rPr>
            </a:br>
            <a:r>
              <a:rPr lang="en-US" sz="3600" dirty="0" smtClean="0">
                <a:effectLst>
                  <a:outerShdw blurRad="38100" dist="38100" dir="2700000" algn="tl">
                    <a:srgbClr val="000000">
                      <a:alpha val="43137"/>
                    </a:srgbClr>
                  </a:outerShdw>
                </a:effectLst>
                <a:latin typeface="Arial Narrow" pitchFamily="34" charset="0"/>
              </a:rPr>
              <a:t>Indicators of Success</a:t>
            </a:r>
            <a:endParaRPr lang="en-US" sz="3600" dirty="0" smtClean="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28600" y="1371600"/>
            <a:ext cx="8534400" cy="4983163"/>
          </a:xfrm>
        </p:spPr>
        <p:txBody>
          <a:bodyPr/>
          <a:lstStyle/>
          <a:p>
            <a:pPr>
              <a:buFont typeface="Arial" charset="0"/>
              <a:buNone/>
              <a:defRPr/>
            </a:pPr>
            <a:r>
              <a:rPr lang="en-US" sz="1800" b="1" dirty="0" smtClean="0">
                <a:solidFill>
                  <a:schemeClr val="accent3">
                    <a:lumMod val="50000"/>
                  </a:schemeClr>
                </a:solidFill>
                <a:effectLst>
                  <a:outerShdw blurRad="38100" dist="38100" dir="2700000" algn="tl">
                    <a:srgbClr val="000000">
                      <a:alpha val="43137"/>
                    </a:srgbClr>
                  </a:outerShdw>
                </a:effectLst>
                <a:latin typeface="Arial Narrow" pitchFamily="34" charset="0"/>
              </a:rPr>
              <a:t>The Nation’s Report for Mathematics 2011</a:t>
            </a:r>
          </a:p>
          <a:p>
            <a:pPr marL="0" indent="0">
              <a:defRPr/>
            </a:pPr>
            <a:r>
              <a:rPr lang="en-US" sz="2000" dirty="0" smtClean="0">
                <a:latin typeface="Arial Narrow" pitchFamily="34" charset="0"/>
              </a:rPr>
              <a:t>Georgia was one of only 18 states in which mathematics scores for public school students improved from 2009 to 2011</a:t>
            </a:r>
            <a:r>
              <a:rPr lang="en-US" sz="2400" dirty="0" smtClean="0">
                <a:latin typeface="Arial Narrow" pitchFamily="34" charset="0"/>
              </a:rPr>
              <a:t>. </a:t>
            </a:r>
          </a:p>
          <a:p>
            <a:pPr marL="0" indent="0">
              <a:spcBef>
                <a:spcPts val="600"/>
              </a:spcBef>
              <a:defRPr/>
            </a:pPr>
            <a:r>
              <a:rPr lang="en-US" sz="2000" dirty="0" smtClean="0">
                <a:latin typeface="Arial Narrow" pitchFamily="34" charset="0"/>
              </a:rPr>
              <a:t>Georgia, along with only seven other states and the District of Columbia, reported an increase in  the 4</a:t>
            </a:r>
            <a:r>
              <a:rPr lang="en-US" sz="2000" baseline="30000" dirty="0" smtClean="0">
                <a:latin typeface="Arial Narrow" pitchFamily="34" charset="0"/>
              </a:rPr>
              <a:t>th</a:t>
            </a:r>
            <a:r>
              <a:rPr lang="en-US" sz="2000" dirty="0" smtClean="0">
                <a:latin typeface="Arial Narrow" pitchFamily="34" charset="0"/>
              </a:rPr>
              <a:t> grade average NAEP mathematics scores from 2009 to 2011.</a:t>
            </a:r>
          </a:p>
          <a:p>
            <a:pPr marL="0" indent="0">
              <a:defRPr/>
            </a:pPr>
            <a:r>
              <a:rPr lang="en-US" sz="2000" dirty="0" smtClean="0">
                <a:latin typeface="Arial Narrow" pitchFamily="34" charset="0"/>
              </a:rPr>
              <a:t>While there was no significant change in Georgia’s eighth grade average NAEP mathematics score from 2009 to 2011,  Georgia was one of only 15 states to demonstrate a significant increase in the 8</a:t>
            </a:r>
            <a:r>
              <a:rPr lang="en-US" sz="2000" baseline="30000" dirty="0" smtClean="0">
                <a:latin typeface="Arial Narrow" pitchFamily="34" charset="0"/>
              </a:rPr>
              <a:t>th</a:t>
            </a:r>
            <a:r>
              <a:rPr lang="en-US" sz="2000" dirty="0" smtClean="0">
                <a:latin typeface="Arial Narrow" pitchFamily="34" charset="0"/>
              </a:rPr>
              <a:t> grade average NAEP score from 2007 to 2009</a:t>
            </a:r>
            <a:r>
              <a:rPr lang="en-US" sz="2000" b="1" dirty="0" smtClean="0">
                <a:latin typeface="Arial Narrow" pitchFamily="34" charset="0"/>
              </a:rPr>
              <a:t>.</a:t>
            </a:r>
          </a:p>
          <a:p>
            <a:pPr marL="0" indent="0">
              <a:defRPr/>
            </a:pPr>
            <a:r>
              <a:rPr lang="en-US" sz="2000" b="1" dirty="0" smtClean="0">
                <a:latin typeface="Arial Narrow" pitchFamily="34" charset="0"/>
              </a:rPr>
              <a:t>Georgia was one of only four states in which score gaps between higher- and lower-income students narrowed from 2003 to 2011. 	</a:t>
            </a:r>
          </a:p>
          <a:p>
            <a:pPr marL="0" indent="0">
              <a:defRPr/>
            </a:pPr>
            <a:r>
              <a:rPr lang="en-US" sz="2000" dirty="0" smtClean="0">
                <a:latin typeface="Arial Narrow" pitchFamily="34" charset="0"/>
              </a:rPr>
              <a:t>Georgia was one of 16 out of the 35 participating states with samples large enough to report results for Black students in which the  White – Black score gaps narrowed from 1992 to 2011. </a:t>
            </a:r>
          </a:p>
          <a:p>
            <a:pPr marL="0" indent="0">
              <a:buFont typeface="Arial" pitchFamily="34" charset="0"/>
              <a:buNone/>
              <a:defRPr/>
            </a:pPr>
            <a:endParaRPr lang="en-US" sz="1800" dirty="0" smtClean="0">
              <a:latin typeface="Arial Narrow" pitchFamily="34" charset="0"/>
            </a:endParaRPr>
          </a:p>
          <a:p>
            <a:pPr marL="0" indent="0">
              <a:buFont typeface="Arial" pitchFamily="34" charset="0"/>
              <a:buNone/>
              <a:defRPr/>
            </a:pPr>
            <a:endParaRPr lang="en-US" sz="1800" dirty="0" smtClean="0">
              <a:latin typeface="Arial Narrow" pitchFamily="34" charset="0"/>
            </a:endParaRPr>
          </a:p>
          <a:p>
            <a:pPr marL="0" indent="0">
              <a:defRPr/>
            </a:pPr>
            <a:endParaRPr lang="en-US" sz="1800" dirty="0" smtClean="0">
              <a:latin typeface="Arial Narrow" pitchFamily="34" charset="0"/>
            </a:endParaRPr>
          </a:p>
          <a:p>
            <a:pPr marL="0" indent="0">
              <a:buFont typeface="Arial" pitchFamily="34" charset="0"/>
              <a:buNone/>
              <a:defRPr/>
            </a:pPr>
            <a:endParaRPr lang="en-US" sz="1800" dirty="0" smtClean="0">
              <a:latin typeface="Arial Narrow" pitchFamily="34" charset="0"/>
            </a:endParaRPr>
          </a:p>
          <a:p>
            <a:pPr algn="ctr">
              <a:buFont typeface="Arial" charset="0"/>
              <a:buNone/>
              <a:defRPr/>
            </a:pPr>
            <a:endParaRPr lang="en-US" dirty="0"/>
          </a:p>
        </p:txBody>
      </p:sp>
      <p:sp>
        <p:nvSpPr>
          <p:cNvPr id="4" name="Date Placeholder 3"/>
          <p:cNvSpPr>
            <a:spLocks noGrp="1"/>
          </p:cNvSpPr>
          <p:nvPr>
            <p:ph type="dt" sz="quarter" idx="10"/>
          </p:nvPr>
        </p:nvSpPr>
        <p:spPr/>
        <p:txBody>
          <a:bodyPr/>
          <a:lstStyle/>
          <a:p>
            <a:pPr>
              <a:defRPr/>
            </a:pPr>
            <a:fld id="{B9C76A07-0951-4CAE-BF35-305E0468E81F}" type="datetime1">
              <a:rPr lang="en-US" smtClean="0"/>
              <a:pPr>
                <a:defRPr/>
              </a:pPr>
              <a:t>7/30/2012</a:t>
            </a:fld>
            <a:endParaRPr lang="en-US" dirty="0"/>
          </a:p>
        </p:txBody>
      </p:sp>
      <p:sp>
        <p:nvSpPr>
          <p:cNvPr id="5" name="Slide Number Placeholder 4"/>
          <p:cNvSpPr>
            <a:spLocks noGrp="1"/>
          </p:cNvSpPr>
          <p:nvPr>
            <p:ph type="sldNum" sz="quarter" idx="11"/>
          </p:nvPr>
        </p:nvSpPr>
        <p:spPr/>
        <p:txBody>
          <a:bodyPr/>
          <a:lstStyle/>
          <a:p>
            <a:pPr>
              <a:defRPr/>
            </a:pPr>
            <a:fld id="{D996CEAB-1B91-41D5-A64E-3B2D89CDE8B3}" type="slidenum">
              <a:rPr lang="en-US" smtClean="0"/>
              <a:pPr>
                <a:defRPr/>
              </a:pPr>
              <a:t>23</a:t>
            </a:fld>
            <a:endParaRPr lang="en-US" dirty="0"/>
          </a:p>
        </p:txBody>
      </p:sp>
      <p:pic>
        <p:nvPicPr>
          <p:cNvPr id="6"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fld id="{612C796F-1614-4A72-B23B-4706BA01197C}" type="datetime1">
              <a:rPr lang="en-US" smtClean="0"/>
              <a:pPr>
                <a:defRPr/>
              </a:pPr>
              <a:t>7/30/2012</a:t>
            </a:fld>
            <a:endParaRPr lang="en-US" dirty="0"/>
          </a:p>
        </p:txBody>
      </p:sp>
      <p:sp>
        <p:nvSpPr>
          <p:cNvPr id="3" name="Slide Number Placeholder 2"/>
          <p:cNvSpPr>
            <a:spLocks noGrp="1"/>
          </p:cNvSpPr>
          <p:nvPr>
            <p:ph type="sldNum" sz="quarter" idx="11"/>
          </p:nvPr>
        </p:nvSpPr>
        <p:spPr/>
        <p:txBody>
          <a:bodyPr/>
          <a:lstStyle/>
          <a:p>
            <a:pPr>
              <a:defRPr/>
            </a:pPr>
            <a:fld id="{6F044242-D0E7-4FC2-8B03-65EF3757BE3A}" type="slidenum">
              <a:rPr lang="en-US" smtClean="0"/>
              <a:pPr>
                <a:defRPr/>
              </a:pPr>
              <a:t>24</a:t>
            </a:fld>
            <a:endParaRPr lang="en-US" dirty="0"/>
          </a:p>
        </p:txBody>
      </p:sp>
      <p:pic>
        <p:nvPicPr>
          <p:cNvPr id="8196" name="Picture 2"/>
          <p:cNvPicPr>
            <a:picLocks noChangeAspect="1" noChangeArrowheads="1"/>
          </p:cNvPicPr>
          <p:nvPr/>
        </p:nvPicPr>
        <p:blipFill>
          <a:blip r:embed="rId3" cstate="print"/>
          <a:srcRect l="24173" t="29175" r="26018" b="5661"/>
          <a:stretch>
            <a:fillRect/>
          </a:stretch>
        </p:blipFill>
        <p:spPr bwMode="auto">
          <a:xfrm>
            <a:off x="114300" y="533400"/>
            <a:ext cx="8877300" cy="5334000"/>
          </a:xfrm>
          <a:prstGeom prst="rect">
            <a:avLst/>
          </a:prstGeom>
          <a:noFill/>
          <a:ln w="9525">
            <a:noFill/>
            <a:miter lim="800000"/>
            <a:headEnd/>
            <a:tailEnd/>
          </a:ln>
        </p:spPr>
      </p:pic>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fld id="{1DBB5942-A32B-4477-9807-B06E7C2695DB}" type="datetime1">
              <a:rPr lang="en-US" smtClean="0"/>
              <a:pPr>
                <a:defRPr/>
              </a:pPr>
              <a:t>7/30/2012</a:t>
            </a:fld>
            <a:endParaRPr lang="en-US" dirty="0"/>
          </a:p>
        </p:txBody>
      </p:sp>
      <p:sp>
        <p:nvSpPr>
          <p:cNvPr id="3" name="Slide Number Placeholder 2"/>
          <p:cNvSpPr>
            <a:spLocks noGrp="1"/>
          </p:cNvSpPr>
          <p:nvPr>
            <p:ph type="sldNum" sz="quarter" idx="11"/>
          </p:nvPr>
        </p:nvSpPr>
        <p:spPr/>
        <p:txBody>
          <a:bodyPr/>
          <a:lstStyle/>
          <a:p>
            <a:pPr>
              <a:defRPr/>
            </a:pPr>
            <a:fld id="{E27AA339-B16A-4F40-ACBF-242240B78ED3}" type="slidenum">
              <a:rPr lang="en-US" smtClean="0"/>
              <a:pPr>
                <a:defRPr/>
              </a:pPr>
              <a:t>25</a:t>
            </a:fld>
            <a:endParaRPr lang="en-US" dirty="0"/>
          </a:p>
        </p:txBody>
      </p:sp>
      <p:pic>
        <p:nvPicPr>
          <p:cNvPr id="1331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l="12665" t="5728" r="34627" b="6311"/>
          <a:stretch>
            <a:fillRect/>
          </a:stretch>
        </p:blipFill>
        <p:spPr bwMode="auto">
          <a:xfrm>
            <a:off x="228600" y="304800"/>
            <a:ext cx="8763000" cy="5578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5-Point Star 3"/>
          <p:cNvSpPr/>
          <p:nvPr/>
        </p:nvSpPr>
        <p:spPr>
          <a:xfrm>
            <a:off x="8020050" y="2476500"/>
            <a:ext cx="4572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5-Point Star 5"/>
          <p:cNvSpPr/>
          <p:nvPr/>
        </p:nvSpPr>
        <p:spPr>
          <a:xfrm>
            <a:off x="8020050" y="3505200"/>
            <a:ext cx="4572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895600"/>
            <a:ext cx="8229600" cy="1143000"/>
          </a:xfrm>
        </p:spPr>
        <p:txBody>
          <a:bodyPr/>
          <a:lstStyle/>
          <a:p>
            <a:r>
              <a:rPr lang="en-US" sz="4800" smtClean="0">
                <a:solidFill>
                  <a:srgbClr val="C00000"/>
                </a:solidFill>
                <a:latin typeface="Arial Narrow" pitchFamily="34" charset="0"/>
              </a:rPr>
              <a:t>Success breeds success!</a:t>
            </a:r>
            <a:br>
              <a:rPr lang="en-US" sz="4800" smtClean="0">
                <a:solidFill>
                  <a:srgbClr val="C00000"/>
                </a:solidFill>
                <a:latin typeface="Arial Narrow" pitchFamily="34" charset="0"/>
              </a:rPr>
            </a:br>
            <a:r>
              <a:rPr lang="en-US" sz="4800" smtClean="0">
                <a:latin typeface="Arial Narrow" pitchFamily="34" charset="0"/>
              </a:rPr>
              <a:t>                           </a:t>
            </a:r>
            <a:r>
              <a:rPr lang="en-US" sz="3200" smtClean="0"/>
              <a:t> – </a:t>
            </a:r>
            <a:r>
              <a:rPr lang="en-US" sz="2800" b="0" smtClean="0">
                <a:latin typeface="Arial Narrow" pitchFamily="34" charset="0"/>
              </a:rPr>
              <a:t>Mia Hamm, 1972</a:t>
            </a:r>
            <a:endParaRPr lang="en-US" sz="3200" smtClean="0">
              <a:latin typeface="Arial Narrow" pitchFamily="34" charset="0"/>
            </a:endParaRPr>
          </a:p>
        </p:txBody>
      </p:sp>
      <p:sp>
        <p:nvSpPr>
          <p:cNvPr id="3" name="Date Placeholder 2"/>
          <p:cNvSpPr>
            <a:spLocks noGrp="1"/>
          </p:cNvSpPr>
          <p:nvPr>
            <p:ph type="dt" sz="quarter" idx="10"/>
          </p:nvPr>
        </p:nvSpPr>
        <p:spPr/>
        <p:txBody>
          <a:bodyPr/>
          <a:lstStyle/>
          <a:p>
            <a:pPr>
              <a:defRPr/>
            </a:pPr>
            <a:fld id="{A77ED2C2-0C87-47F9-872B-647E68E4E5D4}" type="datetime1">
              <a:rPr lang="en-US" smtClean="0"/>
              <a:pPr>
                <a:defRPr/>
              </a:pPr>
              <a:t>7/30/2012</a:t>
            </a:fld>
            <a:endParaRPr lang="en-US" dirty="0"/>
          </a:p>
        </p:txBody>
      </p:sp>
      <p:sp>
        <p:nvSpPr>
          <p:cNvPr id="4" name="Slide Number Placeholder 3"/>
          <p:cNvSpPr>
            <a:spLocks noGrp="1"/>
          </p:cNvSpPr>
          <p:nvPr>
            <p:ph type="sldNum" sz="quarter" idx="11"/>
          </p:nvPr>
        </p:nvSpPr>
        <p:spPr/>
        <p:txBody>
          <a:bodyPr/>
          <a:lstStyle/>
          <a:p>
            <a:pPr>
              <a:defRPr/>
            </a:pPr>
            <a:fld id="{8939B16A-0579-4677-BE24-CC6DB4C6BAF9}" type="slidenum">
              <a:rPr lang="en-US" smtClean="0"/>
              <a:pPr>
                <a:defRPr/>
              </a:pPr>
              <a:t>26</a:t>
            </a:fld>
            <a:endParaRPr lang="en-US" dirty="0"/>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z="5400" b="0" dirty="0" smtClean="0">
                <a:latin typeface="Arial Narrow" pitchFamily="34" charset="0"/>
              </a:rPr>
              <a:t>What Now?</a:t>
            </a:r>
          </a:p>
        </p:txBody>
      </p:sp>
      <p:sp>
        <p:nvSpPr>
          <p:cNvPr id="2" name="Text Placeholder 1"/>
          <p:cNvSpPr>
            <a:spLocks noGrp="1"/>
          </p:cNvSpPr>
          <p:nvPr>
            <p:ph type="body" idx="1"/>
          </p:nvPr>
        </p:nvSpPr>
        <p:spPr>
          <a:xfrm>
            <a:off x="457200" y="1143000"/>
            <a:ext cx="4040188" cy="639762"/>
          </a:xfrm>
        </p:spPr>
        <p:txBody>
          <a:bodyPr/>
          <a:lstStyle/>
          <a:p>
            <a:pPr algn="ctr"/>
            <a:r>
              <a:rPr lang="en-US" dirty="0" smtClean="0"/>
              <a:t>Say YES to:</a:t>
            </a:r>
            <a:endParaRPr lang="en-US" dirty="0"/>
          </a:p>
        </p:txBody>
      </p:sp>
      <p:sp>
        <p:nvSpPr>
          <p:cNvPr id="21507" name="Content Placeholder 2"/>
          <p:cNvSpPr>
            <a:spLocks noGrp="1"/>
          </p:cNvSpPr>
          <p:nvPr>
            <p:ph sz="half" idx="2"/>
          </p:nvPr>
        </p:nvSpPr>
        <p:spPr>
          <a:xfrm>
            <a:off x="457200" y="1782762"/>
            <a:ext cx="4040188" cy="3951288"/>
          </a:xfrm>
        </p:spPr>
        <p:txBody>
          <a:bodyPr/>
          <a:lstStyle/>
          <a:p>
            <a:pPr>
              <a:buFont typeface="Wingdings" pitchFamily="2" charset="2"/>
              <a:buChar char="ü"/>
            </a:pPr>
            <a:r>
              <a:rPr lang="en-US" dirty="0" smtClean="0">
                <a:latin typeface="Arial Narrow" pitchFamily="34" charset="0"/>
              </a:rPr>
              <a:t>Teaching CCGPS</a:t>
            </a:r>
          </a:p>
          <a:p>
            <a:pPr>
              <a:buFont typeface="Wingdings" pitchFamily="2" charset="2"/>
              <a:buChar char="ü"/>
            </a:pPr>
            <a:r>
              <a:rPr lang="en-US" dirty="0" smtClean="0">
                <a:latin typeface="Arial Narrow" pitchFamily="34" charset="0"/>
              </a:rPr>
              <a:t>Planning  like Goldilocks</a:t>
            </a:r>
          </a:p>
          <a:p>
            <a:pPr>
              <a:buFont typeface="Wingdings" pitchFamily="2" charset="2"/>
              <a:buChar char="ü"/>
            </a:pPr>
            <a:r>
              <a:rPr lang="en-US" dirty="0" smtClean="0">
                <a:latin typeface="Arial Narrow" pitchFamily="34" charset="0"/>
              </a:rPr>
              <a:t>Embracing ‘answer getting’ as simply part of the process</a:t>
            </a:r>
            <a:endParaRPr lang="en-US" dirty="0" smtClean="0">
              <a:solidFill>
                <a:srgbClr val="C00000"/>
              </a:solidFill>
              <a:latin typeface="Arial Narrow" pitchFamily="34" charset="0"/>
            </a:endParaRPr>
          </a:p>
          <a:p>
            <a:pPr>
              <a:buFont typeface="Wingdings" pitchFamily="2" charset="2"/>
              <a:buChar char="ü"/>
            </a:pPr>
            <a:r>
              <a:rPr lang="en-US" dirty="0" smtClean="0">
                <a:latin typeface="Arial Narrow" pitchFamily="34" charset="0"/>
              </a:rPr>
              <a:t>Consistent terminology</a:t>
            </a:r>
            <a:endParaRPr lang="en-US" dirty="0" smtClean="0">
              <a:solidFill>
                <a:srgbClr val="C00000"/>
              </a:solidFill>
              <a:latin typeface="Arial Narrow" pitchFamily="34" charset="0"/>
            </a:endParaRPr>
          </a:p>
          <a:p>
            <a:pPr>
              <a:buFont typeface="Wingdings" pitchFamily="2" charset="2"/>
              <a:buChar char="ü"/>
            </a:pPr>
            <a:endParaRPr lang="en-US" dirty="0" smtClean="0">
              <a:solidFill>
                <a:srgbClr val="C00000"/>
              </a:solidFill>
              <a:latin typeface="Arial Narrow" pitchFamily="34" charset="0"/>
            </a:endParaRPr>
          </a:p>
        </p:txBody>
      </p:sp>
      <p:sp>
        <p:nvSpPr>
          <p:cNvPr id="3" name="Text Placeholder 2"/>
          <p:cNvSpPr>
            <a:spLocks noGrp="1"/>
          </p:cNvSpPr>
          <p:nvPr>
            <p:ph type="body" sz="quarter" idx="3"/>
          </p:nvPr>
        </p:nvSpPr>
        <p:spPr>
          <a:xfrm>
            <a:off x="4645025" y="1143000"/>
            <a:ext cx="4041775" cy="639762"/>
          </a:xfrm>
        </p:spPr>
        <p:txBody>
          <a:bodyPr/>
          <a:lstStyle/>
          <a:p>
            <a:pPr algn="ctr"/>
            <a:r>
              <a:rPr lang="en-US" dirty="0" smtClean="0"/>
              <a:t>Say NO to:</a:t>
            </a:r>
            <a:endParaRPr lang="en-US" dirty="0"/>
          </a:p>
        </p:txBody>
      </p:sp>
      <p:sp>
        <p:nvSpPr>
          <p:cNvPr id="6" name="Content Placeholder 5"/>
          <p:cNvSpPr>
            <a:spLocks noGrp="1"/>
          </p:cNvSpPr>
          <p:nvPr>
            <p:ph sz="quarter" idx="4"/>
          </p:nvPr>
        </p:nvSpPr>
        <p:spPr>
          <a:xfrm>
            <a:off x="4645025" y="1782762"/>
            <a:ext cx="4041775" cy="3951288"/>
          </a:xfrm>
        </p:spPr>
        <p:txBody>
          <a:bodyPr/>
          <a:lstStyle/>
          <a:p>
            <a:pPr>
              <a:buClr>
                <a:srgbClr val="C00000"/>
              </a:buClr>
              <a:buFont typeface="Calibri" pitchFamily="34" charset="0"/>
              <a:buChar char="×"/>
            </a:pPr>
            <a:r>
              <a:rPr lang="en-US" dirty="0" smtClean="0">
                <a:latin typeface="Arial Narrow" pitchFamily="34" charset="0"/>
              </a:rPr>
              <a:t>Retrofitting/Crosswalks</a:t>
            </a:r>
          </a:p>
          <a:p>
            <a:pPr>
              <a:buClr>
                <a:srgbClr val="C00000"/>
              </a:buClr>
              <a:buFont typeface="Calibri" pitchFamily="34" charset="0"/>
              <a:buChar char="×"/>
            </a:pPr>
            <a:r>
              <a:rPr lang="en-US" dirty="0" smtClean="0">
                <a:latin typeface="Arial Narrow" pitchFamily="34" charset="0"/>
              </a:rPr>
              <a:t>Teaching standard by standard</a:t>
            </a:r>
          </a:p>
          <a:p>
            <a:pPr>
              <a:buClr>
                <a:srgbClr val="C00000"/>
              </a:buClr>
              <a:buFont typeface="Calibri" pitchFamily="34" charset="0"/>
              <a:buChar char="×"/>
            </a:pPr>
            <a:r>
              <a:rPr lang="en-US" dirty="0" smtClean="0">
                <a:latin typeface="Arial Narrow" pitchFamily="34" charset="0"/>
              </a:rPr>
              <a:t>Focusing on only getting the correct answer</a:t>
            </a:r>
          </a:p>
          <a:p>
            <a:pPr>
              <a:buClr>
                <a:srgbClr val="C00000"/>
              </a:buClr>
              <a:buFont typeface="Calibri" pitchFamily="34" charset="0"/>
              <a:buChar char="×"/>
            </a:pPr>
            <a:r>
              <a:rPr lang="en-US" dirty="0" smtClean="0">
                <a:latin typeface="Arial Narrow" pitchFamily="34" charset="0"/>
              </a:rPr>
              <a:t>Inconsistent terminology</a:t>
            </a:r>
          </a:p>
        </p:txBody>
      </p:sp>
      <p:sp>
        <p:nvSpPr>
          <p:cNvPr id="4" name="Date Placeholder 3"/>
          <p:cNvSpPr>
            <a:spLocks noGrp="1"/>
          </p:cNvSpPr>
          <p:nvPr>
            <p:ph type="dt" sz="half" idx="10"/>
          </p:nvPr>
        </p:nvSpPr>
        <p:spPr/>
        <p:txBody>
          <a:bodyPr/>
          <a:lstStyle/>
          <a:p>
            <a:pPr>
              <a:defRPr/>
            </a:pPr>
            <a:fld id="{2720A5B8-C115-45D6-BAF3-2427EAF53AFA}" type="datetime1">
              <a:rPr lang="en-US" smtClean="0"/>
              <a:pPr>
                <a:defRPr/>
              </a:pPr>
              <a:t>7/30/2012</a:t>
            </a:fld>
            <a:endParaRPr lang="en-US" dirty="0"/>
          </a:p>
        </p:txBody>
      </p:sp>
      <p:sp>
        <p:nvSpPr>
          <p:cNvPr id="5" name="Slide Number Placeholder 4"/>
          <p:cNvSpPr>
            <a:spLocks noGrp="1"/>
          </p:cNvSpPr>
          <p:nvPr>
            <p:ph type="sldNum" sz="quarter" idx="11"/>
          </p:nvPr>
        </p:nvSpPr>
        <p:spPr/>
        <p:txBody>
          <a:bodyPr/>
          <a:lstStyle/>
          <a:p>
            <a:pPr>
              <a:defRPr/>
            </a:pPr>
            <a:fld id="{8F61762E-6C4D-4F8D-A6F2-5BF0040E6445}" type="slidenum">
              <a:rPr lang="en-US" smtClean="0"/>
              <a:pPr>
                <a:defRPr/>
              </a:pPr>
              <a:t>27</a:t>
            </a:fld>
            <a:endParaRPr lang="en-US" dirty="0"/>
          </a:p>
        </p:txBody>
      </p:sp>
      <p:pic>
        <p:nvPicPr>
          <p:cNvPr id="9"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792162"/>
          </a:xfrm>
        </p:spPr>
        <p:txBody>
          <a:bodyPr/>
          <a:lstStyle/>
          <a:p>
            <a:r>
              <a:rPr lang="en-US" sz="5400" b="0" dirty="0" smtClean="0">
                <a:latin typeface="Arial Narrow" pitchFamily="34" charset="0"/>
              </a:rPr>
              <a:t>What Now?</a:t>
            </a:r>
          </a:p>
        </p:txBody>
      </p:sp>
      <p:sp>
        <p:nvSpPr>
          <p:cNvPr id="2" name="Text Placeholder 1"/>
          <p:cNvSpPr>
            <a:spLocks noGrp="1"/>
          </p:cNvSpPr>
          <p:nvPr>
            <p:ph type="body" idx="1"/>
          </p:nvPr>
        </p:nvSpPr>
        <p:spPr>
          <a:xfrm>
            <a:off x="457200" y="990600"/>
            <a:ext cx="4040188" cy="639762"/>
          </a:xfrm>
        </p:spPr>
        <p:txBody>
          <a:bodyPr/>
          <a:lstStyle/>
          <a:p>
            <a:pPr algn="ctr"/>
            <a:r>
              <a:rPr lang="en-US" dirty="0" smtClean="0"/>
              <a:t>Say YES to:</a:t>
            </a:r>
            <a:endParaRPr lang="en-US" dirty="0"/>
          </a:p>
        </p:txBody>
      </p:sp>
      <p:sp>
        <p:nvSpPr>
          <p:cNvPr id="21507" name="Content Placeholder 2"/>
          <p:cNvSpPr>
            <a:spLocks noGrp="1"/>
          </p:cNvSpPr>
          <p:nvPr>
            <p:ph sz="half" idx="2"/>
          </p:nvPr>
        </p:nvSpPr>
        <p:spPr>
          <a:xfrm>
            <a:off x="228600" y="1630362"/>
            <a:ext cx="4268788" cy="3951288"/>
          </a:xfrm>
        </p:spPr>
        <p:txBody>
          <a:bodyPr/>
          <a:lstStyle/>
          <a:p>
            <a:pPr>
              <a:buFont typeface="Wingdings" pitchFamily="2" charset="2"/>
              <a:buChar char="ü"/>
            </a:pPr>
            <a:r>
              <a:rPr lang="en-US" dirty="0" smtClean="0">
                <a:latin typeface="Arial Narrow" pitchFamily="34" charset="0"/>
              </a:rPr>
              <a:t>Solving an equation with understanding- the power of the properties</a:t>
            </a:r>
            <a:endParaRPr lang="en-US" dirty="0" smtClean="0">
              <a:solidFill>
                <a:srgbClr val="C00000"/>
              </a:solidFill>
              <a:latin typeface="Arial Narrow" pitchFamily="34" charset="0"/>
            </a:endParaRPr>
          </a:p>
          <a:p>
            <a:pPr>
              <a:buFont typeface="Wingdings" pitchFamily="2" charset="2"/>
              <a:buChar char="ü"/>
            </a:pPr>
            <a:r>
              <a:rPr lang="en-US" dirty="0" smtClean="0">
                <a:latin typeface="Arial Narrow" pitchFamily="34" charset="0"/>
              </a:rPr>
              <a:t>The strength of the distributive property</a:t>
            </a:r>
          </a:p>
          <a:p>
            <a:pPr>
              <a:buFont typeface="Wingdings" pitchFamily="2" charset="2"/>
              <a:buChar char="ü"/>
            </a:pPr>
            <a:r>
              <a:rPr lang="en-US" dirty="0" smtClean="0">
                <a:latin typeface="Arial Narrow" pitchFamily="34" charset="0"/>
              </a:rPr>
              <a:t>Deep understanding of place value</a:t>
            </a:r>
          </a:p>
          <a:p>
            <a:pPr>
              <a:buFont typeface="Wingdings" pitchFamily="2" charset="2"/>
              <a:buChar char="ü"/>
            </a:pPr>
            <a:r>
              <a:rPr lang="en-US" dirty="0" smtClean="0">
                <a:latin typeface="Arial Narrow" pitchFamily="34" charset="0"/>
              </a:rPr>
              <a:t>Deep understanding and the most important ideas in CCGPS which need our attention</a:t>
            </a:r>
            <a:endParaRPr lang="en-US" dirty="0" smtClean="0">
              <a:solidFill>
                <a:srgbClr val="C00000"/>
              </a:solidFill>
              <a:latin typeface="Arial Narrow" pitchFamily="34" charset="0"/>
            </a:endParaRPr>
          </a:p>
          <a:p>
            <a:pPr>
              <a:buFont typeface="Wingdings" pitchFamily="2" charset="2"/>
              <a:buChar char="ü"/>
            </a:pPr>
            <a:endParaRPr lang="en-US" dirty="0" smtClean="0">
              <a:solidFill>
                <a:srgbClr val="C00000"/>
              </a:solidFill>
              <a:latin typeface="Arial Narrow" pitchFamily="34" charset="0"/>
            </a:endParaRPr>
          </a:p>
        </p:txBody>
      </p:sp>
      <p:sp>
        <p:nvSpPr>
          <p:cNvPr id="3" name="Text Placeholder 2"/>
          <p:cNvSpPr>
            <a:spLocks noGrp="1"/>
          </p:cNvSpPr>
          <p:nvPr>
            <p:ph type="body" sz="quarter" idx="3"/>
          </p:nvPr>
        </p:nvSpPr>
        <p:spPr>
          <a:xfrm>
            <a:off x="4645025" y="990600"/>
            <a:ext cx="4041775" cy="639762"/>
          </a:xfrm>
        </p:spPr>
        <p:txBody>
          <a:bodyPr/>
          <a:lstStyle/>
          <a:p>
            <a:pPr algn="ctr"/>
            <a:r>
              <a:rPr lang="en-US" dirty="0" smtClean="0"/>
              <a:t>Say NO to:</a:t>
            </a:r>
            <a:endParaRPr lang="en-US" dirty="0"/>
          </a:p>
        </p:txBody>
      </p:sp>
      <p:sp>
        <p:nvSpPr>
          <p:cNvPr id="6" name="Content Placeholder 5"/>
          <p:cNvSpPr>
            <a:spLocks noGrp="1"/>
          </p:cNvSpPr>
          <p:nvPr>
            <p:ph sz="quarter" idx="4"/>
          </p:nvPr>
        </p:nvSpPr>
        <p:spPr>
          <a:xfrm>
            <a:off x="4645025" y="1630362"/>
            <a:ext cx="4270375" cy="3951288"/>
          </a:xfrm>
        </p:spPr>
        <p:txBody>
          <a:bodyPr/>
          <a:lstStyle/>
          <a:p>
            <a:pPr>
              <a:buClr>
                <a:srgbClr val="C00000"/>
              </a:buClr>
              <a:buFont typeface="Calibri" pitchFamily="34" charset="0"/>
              <a:buChar char="×"/>
            </a:pPr>
            <a:r>
              <a:rPr lang="en-US" dirty="0" smtClean="0">
                <a:latin typeface="Arial Narrow" pitchFamily="34" charset="0"/>
              </a:rPr>
              <a:t>Canceling, proportions and cross-multiplying, the butterfly method </a:t>
            </a:r>
          </a:p>
          <a:p>
            <a:pPr>
              <a:buClr>
                <a:srgbClr val="C00000"/>
              </a:buClr>
              <a:buFont typeface="Calibri" pitchFamily="34" charset="0"/>
              <a:buChar char="×"/>
            </a:pPr>
            <a:r>
              <a:rPr lang="en-US" dirty="0" smtClean="0">
                <a:latin typeface="Arial Narrow" pitchFamily="34" charset="0"/>
              </a:rPr>
              <a:t>FOIL – things that only work in certain circumstances</a:t>
            </a:r>
          </a:p>
          <a:p>
            <a:pPr>
              <a:buClr>
                <a:srgbClr val="C00000"/>
              </a:buClr>
              <a:buFont typeface="Calibri" pitchFamily="34" charset="0"/>
              <a:buChar char="×"/>
            </a:pPr>
            <a:r>
              <a:rPr lang="en-US" dirty="0" smtClean="0">
                <a:latin typeface="Arial Narrow" pitchFamily="34" charset="0"/>
              </a:rPr>
              <a:t>Lining up the whole numbers on the right/lining up decimal points</a:t>
            </a:r>
          </a:p>
          <a:p>
            <a:pPr>
              <a:buClr>
                <a:srgbClr val="C00000"/>
              </a:buClr>
              <a:buFont typeface="Calibri" pitchFamily="34" charset="0"/>
              <a:buChar char="×"/>
            </a:pPr>
            <a:r>
              <a:rPr lang="en-US" dirty="0" smtClean="0">
                <a:latin typeface="Arial Narrow" pitchFamily="34" charset="0"/>
              </a:rPr>
              <a:t>‘Covering’ topics and the over-reliance on pacing guides</a:t>
            </a:r>
          </a:p>
          <a:p>
            <a:pPr>
              <a:buClr>
                <a:srgbClr val="C00000"/>
              </a:buClr>
              <a:buFont typeface="Calibri" pitchFamily="34" charset="0"/>
              <a:buChar char="×"/>
            </a:pPr>
            <a:endParaRPr lang="en-US" dirty="0" smtClean="0">
              <a:latin typeface="Arial Narrow" pitchFamily="34" charset="0"/>
            </a:endParaRPr>
          </a:p>
        </p:txBody>
      </p:sp>
      <p:sp>
        <p:nvSpPr>
          <p:cNvPr id="4" name="Date Placeholder 3"/>
          <p:cNvSpPr>
            <a:spLocks noGrp="1"/>
          </p:cNvSpPr>
          <p:nvPr>
            <p:ph type="dt" sz="half" idx="10"/>
          </p:nvPr>
        </p:nvSpPr>
        <p:spPr/>
        <p:txBody>
          <a:bodyPr/>
          <a:lstStyle/>
          <a:p>
            <a:pPr>
              <a:defRPr/>
            </a:pPr>
            <a:fld id="{2720A5B8-C115-45D6-BAF3-2427EAF53AFA}" type="datetime1">
              <a:rPr lang="en-US" smtClean="0"/>
              <a:pPr>
                <a:defRPr/>
              </a:pPr>
              <a:t>7/30/2012</a:t>
            </a:fld>
            <a:endParaRPr lang="en-US" dirty="0"/>
          </a:p>
        </p:txBody>
      </p:sp>
      <p:sp>
        <p:nvSpPr>
          <p:cNvPr id="5" name="Slide Number Placeholder 4"/>
          <p:cNvSpPr>
            <a:spLocks noGrp="1"/>
          </p:cNvSpPr>
          <p:nvPr>
            <p:ph type="sldNum" sz="quarter" idx="11"/>
          </p:nvPr>
        </p:nvSpPr>
        <p:spPr/>
        <p:txBody>
          <a:bodyPr/>
          <a:lstStyle/>
          <a:p>
            <a:pPr>
              <a:defRPr/>
            </a:pPr>
            <a:fld id="{8F61762E-6C4D-4F8D-A6F2-5BF0040E6445}" type="slidenum">
              <a:rPr lang="en-US" smtClean="0"/>
              <a:pPr>
                <a:defRPr/>
              </a:pPr>
              <a:t>28</a:t>
            </a:fld>
            <a:endParaRPr lang="en-US" dirty="0"/>
          </a:p>
        </p:txBody>
      </p:sp>
      <p:pic>
        <p:nvPicPr>
          <p:cNvPr id="9"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152400"/>
            <a:ext cx="8229600" cy="1143000"/>
          </a:xfrm>
        </p:spPr>
        <p:txBody>
          <a:bodyPr/>
          <a:lstStyle/>
          <a:p>
            <a:r>
              <a:rPr lang="en-US" sz="3200" b="0" dirty="0" smtClean="0">
                <a:solidFill>
                  <a:srgbClr val="C00000"/>
                </a:solidFill>
                <a:latin typeface="Arial Narrow" pitchFamily="34" charset="0"/>
              </a:rPr>
              <a:t>Dr. Phil </a:t>
            </a:r>
            <a:r>
              <a:rPr lang="en-US" sz="3200" b="0" dirty="0" err="1" smtClean="0">
                <a:solidFill>
                  <a:srgbClr val="C00000"/>
                </a:solidFill>
                <a:latin typeface="Arial Narrow" pitchFamily="34" charset="0"/>
              </a:rPr>
              <a:t>Daro</a:t>
            </a:r>
            <a:r>
              <a:rPr lang="en-US" sz="3200" b="0" dirty="0" smtClean="0">
                <a:solidFill>
                  <a:srgbClr val="C00000"/>
                </a:solidFill>
                <a:latin typeface="Arial Narrow" pitchFamily="34" charset="0"/>
              </a:rPr>
              <a:t> suggests the following most </a:t>
            </a:r>
            <a:br>
              <a:rPr lang="en-US" sz="3200" b="0" dirty="0" smtClean="0">
                <a:solidFill>
                  <a:srgbClr val="C00000"/>
                </a:solidFill>
                <a:latin typeface="Arial Narrow" pitchFamily="34" charset="0"/>
              </a:rPr>
            </a:br>
            <a:r>
              <a:rPr lang="en-US" sz="3200" b="0" dirty="0" smtClean="0">
                <a:solidFill>
                  <a:srgbClr val="C00000"/>
                </a:solidFill>
                <a:latin typeface="Arial Narrow" pitchFamily="34" charset="0"/>
              </a:rPr>
              <a:t>important ideas that need our attention:</a:t>
            </a:r>
          </a:p>
        </p:txBody>
      </p:sp>
      <p:sp>
        <p:nvSpPr>
          <p:cNvPr id="22531" name="Content Placeholder 2"/>
          <p:cNvSpPr>
            <a:spLocks noGrp="1"/>
          </p:cNvSpPr>
          <p:nvPr>
            <p:ph idx="1"/>
          </p:nvPr>
        </p:nvSpPr>
        <p:spPr>
          <a:xfrm>
            <a:off x="0" y="1447800"/>
            <a:ext cx="9144000" cy="4525963"/>
          </a:xfrm>
        </p:spPr>
        <p:txBody>
          <a:bodyPr/>
          <a:lstStyle/>
          <a:p>
            <a:pPr marL="514350" indent="-514350">
              <a:spcBef>
                <a:spcPct val="0"/>
              </a:spcBef>
            </a:pPr>
            <a:r>
              <a:rPr lang="en-US" dirty="0" smtClean="0">
                <a:latin typeface="Arial Narrow" pitchFamily="34" charset="0"/>
              </a:rPr>
              <a:t>Practices</a:t>
            </a:r>
          </a:p>
          <a:p>
            <a:pPr marL="514350" indent="-514350">
              <a:spcBef>
                <a:spcPct val="0"/>
              </a:spcBef>
            </a:pPr>
            <a:r>
              <a:rPr lang="en-US" dirty="0" smtClean="0">
                <a:latin typeface="Arial Narrow" pitchFamily="34" charset="0"/>
              </a:rPr>
              <a:t>Properties of operations - their role in arithmetic and algebra</a:t>
            </a:r>
          </a:p>
          <a:p>
            <a:pPr marL="514350" indent="-514350">
              <a:spcBef>
                <a:spcPct val="0"/>
              </a:spcBef>
            </a:pPr>
            <a:r>
              <a:rPr lang="en-US" dirty="0" smtClean="0">
                <a:latin typeface="Arial Narrow" pitchFamily="34" charset="0"/>
              </a:rPr>
              <a:t>Units and unitizing</a:t>
            </a:r>
          </a:p>
          <a:p>
            <a:pPr marL="514350" indent="-514350">
              <a:spcBef>
                <a:spcPct val="0"/>
              </a:spcBef>
            </a:pPr>
            <a:r>
              <a:rPr lang="en-US" dirty="0" smtClean="0">
                <a:latin typeface="Arial Narrow" pitchFamily="34" charset="0"/>
              </a:rPr>
              <a:t>Operations and the problems they solve</a:t>
            </a:r>
          </a:p>
          <a:p>
            <a:pPr marL="514350" indent="-514350">
              <a:spcBef>
                <a:spcPct val="0"/>
              </a:spcBef>
            </a:pPr>
            <a:r>
              <a:rPr lang="en-US" dirty="0" smtClean="0">
                <a:latin typeface="Arial Narrow" pitchFamily="34" charset="0"/>
              </a:rPr>
              <a:t>Mental math and algebra [not algorithms]</a:t>
            </a:r>
          </a:p>
          <a:p>
            <a:pPr marL="514350" indent="-514350">
              <a:spcBef>
                <a:spcPct val="0"/>
              </a:spcBef>
            </a:pPr>
            <a:r>
              <a:rPr lang="en-US" dirty="0" smtClean="0">
                <a:latin typeface="Arial Narrow" pitchFamily="34" charset="0"/>
              </a:rPr>
              <a:t>Quantities‐variables‐functions‐modeling progression</a:t>
            </a:r>
          </a:p>
          <a:p>
            <a:pPr marL="514350" indent="-514350">
              <a:spcBef>
                <a:spcPct val="0"/>
              </a:spcBef>
            </a:pPr>
            <a:r>
              <a:rPr lang="en-US" dirty="0" smtClean="0">
                <a:latin typeface="Arial Narrow" pitchFamily="34" charset="0"/>
              </a:rPr>
              <a:t>Number‐operations‐expressions‐equation progression</a:t>
            </a:r>
          </a:p>
          <a:p>
            <a:pPr marL="514350" indent="-514350">
              <a:spcBef>
                <a:spcPct val="0"/>
              </a:spcBef>
            </a:pPr>
            <a:r>
              <a:rPr lang="en-US" dirty="0" smtClean="0">
                <a:latin typeface="Arial Narrow" pitchFamily="34" charset="0"/>
              </a:rPr>
              <a:t>Modeling</a:t>
            </a:r>
          </a:p>
        </p:txBody>
      </p:sp>
      <p:sp>
        <p:nvSpPr>
          <p:cNvPr id="4" name="Date Placeholder 3"/>
          <p:cNvSpPr>
            <a:spLocks noGrp="1"/>
          </p:cNvSpPr>
          <p:nvPr>
            <p:ph type="dt" sz="quarter" idx="10"/>
          </p:nvPr>
        </p:nvSpPr>
        <p:spPr/>
        <p:txBody>
          <a:bodyPr/>
          <a:lstStyle/>
          <a:p>
            <a:pPr>
              <a:defRPr/>
            </a:pPr>
            <a:fld id="{0AA94399-BBD6-438F-8B53-05D7BE19DBCC}" type="datetime1">
              <a:rPr lang="en-US" smtClean="0"/>
              <a:pPr>
                <a:defRPr/>
              </a:pPr>
              <a:t>7/30/2012</a:t>
            </a:fld>
            <a:endParaRPr lang="en-US" dirty="0"/>
          </a:p>
        </p:txBody>
      </p:sp>
      <p:sp>
        <p:nvSpPr>
          <p:cNvPr id="5" name="Slide Number Placeholder 4"/>
          <p:cNvSpPr>
            <a:spLocks noGrp="1"/>
          </p:cNvSpPr>
          <p:nvPr>
            <p:ph type="sldNum" sz="quarter" idx="11"/>
          </p:nvPr>
        </p:nvSpPr>
        <p:spPr/>
        <p:txBody>
          <a:bodyPr/>
          <a:lstStyle/>
          <a:p>
            <a:pPr>
              <a:defRPr/>
            </a:pPr>
            <a:fld id="{0E390645-F798-4761-ACDB-8E2F36E6A978}" type="slidenum">
              <a:rPr lang="en-US" smtClean="0"/>
              <a:pPr>
                <a:defRPr/>
              </a:pPr>
              <a:t>29</a:t>
            </a:fld>
            <a:endParaRPr lang="en-US" dirty="0"/>
          </a:p>
        </p:txBody>
      </p:sp>
      <p:pic>
        <p:nvPicPr>
          <p:cNvPr id="6"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3"/>
          <p:cNvSpPr>
            <a:spLocks noGrp="1" noChangeArrowheads="1"/>
          </p:cNvSpPr>
          <p:nvPr>
            <p:ph idx="1"/>
          </p:nvPr>
        </p:nvSpPr>
        <p:spPr>
          <a:xfrm>
            <a:off x="304800" y="1600200"/>
            <a:ext cx="3733800" cy="3733800"/>
          </a:xfrm>
          <a:prstGeom prst="roundRect">
            <a:avLst>
              <a:gd name="adj" fmla="val 16667"/>
            </a:avLst>
          </a:prstGeom>
          <a:solidFill>
            <a:srgbClr val="99CC00">
              <a:alpha val="50196"/>
            </a:srgbClr>
          </a:solidFill>
          <a:ln w="28575">
            <a:solidFill>
              <a:srgbClr val="0A2D6B"/>
            </a:solidFill>
            <a:round/>
          </a:ln>
          <a:scene3d>
            <a:camera prst="orthographicFront"/>
            <a:lightRig rig="threePt" dir="t"/>
          </a:scene3d>
          <a:sp3d>
            <a:bevelT w="165100" prst="coolSlant"/>
          </a:sp3d>
        </p:spPr>
        <p:txBody>
          <a:bodyPr wrap="none" rtlCol="0" anchor="ctr">
            <a:normAutofit/>
          </a:bodyPr>
          <a:lstStyle/>
          <a:p>
            <a:pPr marL="347663" indent="-347663" eaLnBrk="1" fontAlgn="auto" hangingPunct="1">
              <a:lnSpc>
                <a:spcPct val="90000"/>
              </a:lnSpc>
              <a:spcBef>
                <a:spcPts val="0"/>
              </a:spcBef>
              <a:spcAft>
                <a:spcPts val="0"/>
              </a:spcAft>
              <a:buClr>
                <a:srgbClr val="6F0000"/>
              </a:buClr>
              <a:buSzPct val="80000"/>
              <a:buFontTx/>
              <a:buNone/>
              <a:defRPr/>
            </a:pPr>
            <a:r>
              <a:rPr lang="en-US" sz="3600" kern="0" dirty="0" smtClean="0">
                <a:solidFill>
                  <a:srgbClr val="0A2D6B"/>
                </a:solidFill>
                <a:latin typeface="Arial Narrow" pitchFamily="34" charset="0"/>
              </a:rPr>
              <a:t>Focus</a:t>
            </a:r>
          </a:p>
          <a:p>
            <a:pPr marL="347663" indent="-347663" eaLnBrk="1" fontAlgn="auto" hangingPunct="1">
              <a:lnSpc>
                <a:spcPct val="90000"/>
              </a:lnSpc>
              <a:spcBef>
                <a:spcPts val="0"/>
              </a:spcBef>
              <a:spcAft>
                <a:spcPts val="0"/>
              </a:spcAft>
              <a:buClr>
                <a:srgbClr val="6F0000"/>
              </a:buClr>
              <a:buSzPct val="80000"/>
              <a:buFontTx/>
              <a:buNone/>
              <a:defRPr/>
            </a:pPr>
            <a:r>
              <a:rPr lang="en-US" sz="3600" kern="0" dirty="0" smtClean="0">
                <a:solidFill>
                  <a:srgbClr val="0A2D6B"/>
                </a:solidFill>
                <a:latin typeface="Arial Narrow" pitchFamily="34" charset="0"/>
              </a:rPr>
              <a:t>Coherence</a:t>
            </a:r>
          </a:p>
          <a:p>
            <a:pPr marL="347663" indent="-347663" eaLnBrk="1" fontAlgn="auto" hangingPunct="1">
              <a:lnSpc>
                <a:spcPct val="90000"/>
              </a:lnSpc>
              <a:spcBef>
                <a:spcPts val="0"/>
              </a:spcBef>
              <a:spcAft>
                <a:spcPts val="0"/>
              </a:spcAft>
              <a:buClr>
                <a:srgbClr val="6F0000"/>
              </a:buClr>
              <a:buSzPct val="80000"/>
              <a:buFontTx/>
              <a:buNone/>
              <a:defRPr/>
            </a:pPr>
            <a:r>
              <a:rPr lang="en-US" sz="3600" kern="0" dirty="0" smtClean="0">
                <a:solidFill>
                  <a:srgbClr val="0A2D6B"/>
                </a:solidFill>
                <a:latin typeface="Arial Narrow" pitchFamily="34" charset="0"/>
              </a:rPr>
              <a:t>Fluency</a:t>
            </a:r>
          </a:p>
          <a:p>
            <a:pPr marL="347663" indent="-347663" eaLnBrk="1" fontAlgn="auto" hangingPunct="1">
              <a:lnSpc>
                <a:spcPct val="90000"/>
              </a:lnSpc>
              <a:spcBef>
                <a:spcPts val="0"/>
              </a:spcBef>
              <a:spcAft>
                <a:spcPts val="0"/>
              </a:spcAft>
              <a:buClr>
                <a:srgbClr val="6F0000"/>
              </a:buClr>
              <a:buSzPct val="80000"/>
              <a:buFontTx/>
              <a:buNone/>
              <a:defRPr/>
            </a:pPr>
            <a:r>
              <a:rPr lang="en-US" sz="3600" kern="0" dirty="0" smtClean="0">
                <a:solidFill>
                  <a:srgbClr val="0A2D6B"/>
                </a:solidFill>
                <a:latin typeface="Arial Narrow" pitchFamily="34" charset="0"/>
              </a:rPr>
              <a:t>Deep Understanding</a:t>
            </a:r>
          </a:p>
          <a:p>
            <a:pPr marL="347663" indent="-347663" eaLnBrk="1" fontAlgn="auto" hangingPunct="1">
              <a:lnSpc>
                <a:spcPct val="90000"/>
              </a:lnSpc>
              <a:spcBef>
                <a:spcPts val="0"/>
              </a:spcBef>
              <a:spcAft>
                <a:spcPts val="0"/>
              </a:spcAft>
              <a:buClr>
                <a:srgbClr val="6F0000"/>
              </a:buClr>
              <a:buSzPct val="80000"/>
              <a:buFontTx/>
              <a:buNone/>
              <a:defRPr/>
            </a:pPr>
            <a:r>
              <a:rPr lang="en-US" sz="3600" kern="0" dirty="0" smtClean="0">
                <a:solidFill>
                  <a:srgbClr val="0A2D6B"/>
                </a:solidFill>
                <a:latin typeface="Arial Narrow" pitchFamily="34" charset="0"/>
              </a:rPr>
              <a:t>Applications</a:t>
            </a:r>
          </a:p>
          <a:p>
            <a:pPr marL="347663" indent="-347663" eaLnBrk="1" fontAlgn="auto" hangingPunct="1">
              <a:lnSpc>
                <a:spcPct val="90000"/>
              </a:lnSpc>
              <a:spcBef>
                <a:spcPts val="0"/>
              </a:spcBef>
              <a:spcAft>
                <a:spcPts val="0"/>
              </a:spcAft>
              <a:buClr>
                <a:srgbClr val="6F0000"/>
              </a:buClr>
              <a:buSzPct val="80000"/>
              <a:buFontTx/>
              <a:buNone/>
              <a:defRPr/>
            </a:pPr>
            <a:r>
              <a:rPr lang="en-US" sz="3600" kern="0" dirty="0" smtClean="0">
                <a:solidFill>
                  <a:srgbClr val="0A2D6B"/>
                </a:solidFill>
                <a:latin typeface="Arial Narrow" pitchFamily="34" charset="0"/>
              </a:rPr>
              <a:t>Balanced Approach</a:t>
            </a:r>
            <a:endParaRPr lang="en-US" sz="3600" kern="0" dirty="0">
              <a:solidFill>
                <a:sysClr val="windowText" lastClr="000000"/>
              </a:solidFill>
              <a:latin typeface="Arial Narrow" pitchFamily="34" charset="0"/>
            </a:endParaRPr>
          </a:p>
        </p:txBody>
      </p:sp>
      <p:pic>
        <p:nvPicPr>
          <p:cNvPr id="3" name="Picture 2" descr="New Image.BMP"/>
          <p:cNvPicPr>
            <a:picLocks noChangeAspect="1"/>
          </p:cNvPicPr>
          <p:nvPr/>
        </p:nvPicPr>
        <p:blipFill>
          <a:blip r:embed="rId3" cstate="print"/>
          <a:stretch>
            <a:fillRect/>
          </a:stretch>
        </p:blipFill>
        <p:spPr>
          <a:xfrm>
            <a:off x="4419599" y="685800"/>
            <a:ext cx="4485721" cy="2514600"/>
          </a:xfrm>
          <a:prstGeom prst="rect">
            <a:avLst/>
          </a:prstGeom>
        </p:spPr>
      </p:pic>
      <p:pic>
        <p:nvPicPr>
          <p:cNvPr id="5" name="Picture 4" descr="T&amp;B.BMP"/>
          <p:cNvPicPr>
            <a:picLocks noChangeAspect="1"/>
          </p:cNvPicPr>
          <p:nvPr/>
        </p:nvPicPr>
        <p:blipFill>
          <a:blip r:embed="rId4" cstate="print"/>
          <a:stretch>
            <a:fillRect/>
          </a:stretch>
        </p:blipFill>
        <p:spPr>
          <a:xfrm>
            <a:off x="4419600" y="3505200"/>
            <a:ext cx="4495800" cy="2421843"/>
          </a:xfrm>
          <a:prstGeom prst="rect">
            <a:avLst/>
          </a:prstGeom>
        </p:spPr>
      </p:pic>
      <p:pic>
        <p:nvPicPr>
          <p:cNvPr id="6"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5334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990600"/>
            <a:ext cx="8763000" cy="1524000"/>
          </a:xfrm>
        </p:spPr>
        <p:txBody>
          <a:bodyPr/>
          <a:lstStyle/>
          <a:p>
            <a:r>
              <a:rPr lang="en-US" dirty="0" smtClean="0">
                <a:latin typeface="Arial Narrow" pitchFamily="34" charset="0"/>
              </a:rPr>
              <a:t>Thank You!</a:t>
            </a:r>
            <a:r>
              <a:rPr lang="en-US" dirty="0" smtClean="0"/>
              <a:t/>
            </a:r>
            <a:br>
              <a:rPr lang="en-US" dirty="0" smtClean="0"/>
            </a:br>
            <a:r>
              <a:rPr lang="en-US" sz="2000" dirty="0" smtClean="0"/>
              <a:t>Resources-</a:t>
            </a:r>
            <a:br>
              <a:rPr lang="en-US" sz="2000" dirty="0" smtClean="0"/>
            </a:br>
            <a:r>
              <a:rPr lang="en-US" sz="2000" dirty="0" smtClean="0"/>
              <a:t> </a:t>
            </a:r>
            <a:r>
              <a:rPr lang="en-US" sz="2000" dirty="0" smtClean="0">
                <a:latin typeface="Arial Narrow" pitchFamily="34" charset="0"/>
                <a:hlinkClick r:id="rId3"/>
              </a:rPr>
              <a:t>http://ccgpsmathematicsk-5.wikispaces.com/</a:t>
            </a:r>
            <a:r>
              <a:rPr lang="en-US" sz="2000" dirty="0" smtClean="0">
                <a:latin typeface="Arial Narrow" pitchFamily="34" charset="0"/>
              </a:rPr>
              <a:t> </a:t>
            </a:r>
            <a:br>
              <a:rPr lang="en-US" sz="2000" dirty="0" smtClean="0">
                <a:latin typeface="Arial Narrow" pitchFamily="34" charset="0"/>
              </a:rPr>
            </a:br>
            <a:r>
              <a:rPr lang="en-US" sz="2000" dirty="0" smtClean="0">
                <a:latin typeface="Arial Narrow" pitchFamily="34" charset="0"/>
                <a:hlinkClick r:id="rId4"/>
              </a:rPr>
              <a:t>http://ccgpsmathematics6-8.wikispaces.com/</a:t>
            </a:r>
            <a:r>
              <a:rPr lang="en-US" sz="2000" dirty="0" smtClean="0">
                <a:latin typeface="Arial Narrow" pitchFamily="34" charset="0"/>
              </a:rPr>
              <a:t> </a:t>
            </a:r>
            <a:br>
              <a:rPr lang="en-US" sz="2000" dirty="0" smtClean="0">
                <a:latin typeface="Arial Narrow" pitchFamily="34" charset="0"/>
              </a:rPr>
            </a:br>
            <a:r>
              <a:rPr lang="en-US" sz="2000" dirty="0" smtClean="0">
                <a:latin typeface="Arial Narrow" pitchFamily="34" charset="0"/>
                <a:hlinkClick r:id="rId4"/>
              </a:rPr>
              <a:t> http://ccgpsmathematics9-10.wikispaces.com/</a:t>
            </a:r>
            <a:r>
              <a:rPr lang="en-US" sz="2000" dirty="0" smtClean="0">
                <a:latin typeface="Arial Narrow" pitchFamily="34" charset="0"/>
              </a:rPr>
              <a:t> </a:t>
            </a:r>
            <a:br>
              <a:rPr lang="en-US" sz="2000" dirty="0" smtClean="0">
                <a:latin typeface="Arial Narrow" pitchFamily="34" charset="0"/>
              </a:rPr>
            </a:br>
            <a:r>
              <a:rPr lang="en-US" sz="2000" dirty="0" smtClean="0"/>
              <a:t/>
            </a:r>
            <a:br>
              <a:rPr lang="en-US" sz="2000" dirty="0" smtClean="0"/>
            </a:br>
            <a:endParaRPr lang="en-US" dirty="0" smtClean="0"/>
          </a:p>
        </p:txBody>
      </p:sp>
      <p:sp>
        <p:nvSpPr>
          <p:cNvPr id="46083" name="Content Placeholder 5"/>
          <p:cNvSpPr>
            <a:spLocks noGrp="1"/>
          </p:cNvSpPr>
          <p:nvPr>
            <p:ph sz="half" idx="1"/>
          </p:nvPr>
        </p:nvSpPr>
        <p:spPr>
          <a:xfrm>
            <a:off x="4876800" y="2590800"/>
            <a:ext cx="4038600" cy="2133600"/>
          </a:xfrm>
        </p:spPr>
        <p:txBody>
          <a:bodyPr/>
          <a:lstStyle/>
          <a:p>
            <a:pPr marL="0" algn="ctr">
              <a:spcBef>
                <a:spcPts val="0"/>
              </a:spcBef>
              <a:buFont typeface="Arial" charset="0"/>
              <a:buNone/>
            </a:pPr>
            <a:r>
              <a:rPr lang="en-US" b="1" dirty="0" smtClean="0">
                <a:latin typeface="Arial Narrow" pitchFamily="34" charset="0"/>
              </a:rPr>
              <a:t>Brooke Kline</a:t>
            </a:r>
          </a:p>
          <a:p>
            <a:pPr marL="0" algn="ctr">
              <a:spcBef>
                <a:spcPts val="0"/>
              </a:spcBef>
              <a:buFont typeface="Arial" charset="0"/>
              <a:buNone/>
            </a:pPr>
            <a:r>
              <a:rPr lang="en-US" dirty="0" smtClean="0">
                <a:latin typeface="Arial Narrow" pitchFamily="34" charset="0"/>
              </a:rPr>
              <a:t>Program Specialist (6‐12)</a:t>
            </a:r>
          </a:p>
          <a:p>
            <a:pPr marL="0" algn="ctr">
              <a:spcBef>
                <a:spcPts val="0"/>
              </a:spcBef>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pPr marL="0" algn="ctr">
              <a:spcBef>
                <a:spcPts val="0"/>
              </a:spcBef>
              <a:buFont typeface="Arial" charset="0"/>
              <a:buNone/>
            </a:pPr>
            <a:r>
              <a:rPr lang="en-US" b="1" dirty="0" smtClean="0"/>
              <a:t> </a:t>
            </a:r>
            <a:r>
              <a:rPr lang="en-US" b="1" dirty="0" smtClean="0">
                <a:latin typeface="Arial Narrow" pitchFamily="34" charset="0"/>
              </a:rPr>
              <a:t>Turtle Toms</a:t>
            </a:r>
          </a:p>
          <a:p>
            <a:pPr marL="0" algn="ctr">
              <a:spcBef>
                <a:spcPts val="0"/>
              </a:spcBef>
              <a:buFont typeface="Arial" charset="0"/>
              <a:buNone/>
            </a:pPr>
            <a:r>
              <a:rPr lang="en-US" dirty="0" smtClean="0">
                <a:latin typeface="Arial Narrow" pitchFamily="34" charset="0"/>
              </a:rPr>
              <a:t>Program Specialist (K-5)</a:t>
            </a:r>
          </a:p>
          <a:p>
            <a:pPr marL="0" algn="ctr">
              <a:spcBef>
                <a:spcPts val="0"/>
              </a:spcBef>
              <a:buFont typeface="Arial" charset="0"/>
              <a:buNone/>
            </a:pPr>
            <a:r>
              <a:rPr lang="en-US" dirty="0" smtClean="0">
                <a:latin typeface="Arial Narrow" pitchFamily="34" charset="0"/>
                <a:hlinkClick r:id="rId5"/>
              </a:rPr>
              <a:t>tgunn@doe.k12.ga.us</a:t>
            </a:r>
            <a:endParaRPr lang="en-US" dirty="0" smtClean="0">
              <a:latin typeface="Arial Narrow" pitchFamily="34" charset="0"/>
            </a:endParaRPr>
          </a:p>
          <a:p>
            <a:pPr>
              <a:buNone/>
            </a:pPr>
            <a:endParaRPr lang="en-US" dirty="0" smtClean="0"/>
          </a:p>
        </p:txBody>
      </p:sp>
      <p:sp>
        <p:nvSpPr>
          <p:cNvPr id="46084" name="Content Placeholder 6"/>
          <p:cNvSpPr>
            <a:spLocks noGrp="1"/>
          </p:cNvSpPr>
          <p:nvPr>
            <p:ph sz="half" idx="2"/>
          </p:nvPr>
        </p:nvSpPr>
        <p:spPr>
          <a:xfrm>
            <a:off x="762000" y="4343400"/>
            <a:ext cx="4038600" cy="1828800"/>
          </a:xfrm>
        </p:spPr>
        <p:txBody>
          <a:bodyPr/>
          <a:lstStyle/>
          <a:p>
            <a:pPr marL="0" algn="ctr">
              <a:spcBef>
                <a:spcPts val="0"/>
              </a:spcBef>
              <a:buFont typeface="Arial" charset="0"/>
              <a:buNone/>
            </a:pPr>
            <a:r>
              <a:rPr lang="en-US" b="1" dirty="0" smtClean="0">
                <a:latin typeface="Arial Narrow" pitchFamily="34" charset="0"/>
              </a:rPr>
              <a:t>James Pratt</a:t>
            </a:r>
          </a:p>
          <a:p>
            <a:pPr marL="0" algn="ctr">
              <a:spcBef>
                <a:spcPts val="0"/>
              </a:spcBef>
              <a:buFont typeface="Arial" charset="0"/>
              <a:buNone/>
            </a:pPr>
            <a:r>
              <a:rPr lang="en-US" dirty="0" smtClean="0">
                <a:latin typeface="Arial Narrow" pitchFamily="34" charset="0"/>
              </a:rPr>
              <a:t>Program Specialist (6-12)</a:t>
            </a:r>
          </a:p>
          <a:p>
            <a:pPr marL="0" algn="ctr">
              <a:spcBef>
                <a:spcPts val="0"/>
              </a:spcBef>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7" name="Rectangle 6"/>
          <p:cNvSpPr/>
          <p:nvPr/>
        </p:nvSpPr>
        <p:spPr>
          <a:xfrm>
            <a:off x="457200" y="2590800"/>
            <a:ext cx="4572000" cy="1384995"/>
          </a:xfrm>
          <a:prstGeom prst="rect">
            <a:avLst/>
          </a:prstGeom>
        </p:spPr>
        <p:txBody>
          <a:bodyPr wrap="square">
            <a:spAutoFit/>
          </a:bodyPr>
          <a:lstStyle/>
          <a:p>
            <a:pPr algn="ctr">
              <a:buFont typeface="Arial" charset="0"/>
              <a:buNone/>
            </a:pPr>
            <a:r>
              <a:rPr lang="en-US" sz="2800" b="1" dirty="0" smtClean="0">
                <a:latin typeface="Arial Narrow" pitchFamily="34" charset="0"/>
              </a:rPr>
              <a:t>Sandi Woodall</a:t>
            </a:r>
          </a:p>
          <a:p>
            <a:pPr algn="ctr">
              <a:buFont typeface="Arial" charset="0"/>
              <a:buNone/>
            </a:pPr>
            <a:r>
              <a:rPr lang="en-US" sz="2800" dirty="0" smtClean="0">
                <a:latin typeface="Arial Narrow" pitchFamily="34" charset="0"/>
              </a:rPr>
              <a:t>Mathematics Program Manager</a:t>
            </a:r>
          </a:p>
          <a:p>
            <a:pPr algn="ctr">
              <a:buFont typeface="Arial" charset="0"/>
              <a:buNone/>
            </a:pPr>
            <a:r>
              <a:rPr lang="en-US" sz="2800" dirty="0" smtClean="0">
                <a:latin typeface="Arial Narrow" pitchFamily="34" charset="0"/>
                <a:hlinkClick r:id="rId7"/>
              </a:rPr>
              <a:t>swoodall@doe.k12.ga.us</a:t>
            </a:r>
            <a:endParaRPr lang="en-US" sz="2800" dirty="0" smtClean="0">
              <a:latin typeface="Arial Narrow" pitchFamily="34" charset="0"/>
            </a:endParaRPr>
          </a:p>
        </p:txBody>
      </p:sp>
      <p:pic>
        <p:nvPicPr>
          <p:cNvPr id="8" name="Picture 2" descr="C:\Users\Janet Wyche\AppData\Local\Temp\notesCB2CD5\CCGPS_LogoAPPLE2.jpg"/>
          <p:cNvPicPr>
            <a:picLocks noChangeAspect="1" noChangeArrowheads="1"/>
          </p:cNvPicPr>
          <p:nvPr/>
        </p:nvPicPr>
        <p:blipFill>
          <a:blip r:embed="rId8"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533400" y="2514600"/>
            <a:ext cx="8229600" cy="1143000"/>
          </a:xfrm>
        </p:spPr>
        <p:txBody>
          <a:bodyPr/>
          <a:lstStyle/>
          <a:p>
            <a:pPr>
              <a:defRPr/>
            </a:pPr>
            <a:r>
              <a:rPr lang="en-US" sz="3600" i="1" dirty="0" smtClean="0"/>
              <a:t>"</a:t>
            </a:r>
            <a:r>
              <a:rPr lang="en-US" sz="3600" b="0" i="1" dirty="0" smtClean="0">
                <a:effectLst>
                  <a:outerShdw blurRad="38100" dist="38100" dir="2700000" algn="tl">
                    <a:srgbClr val="000000">
                      <a:alpha val="43137"/>
                    </a:srgbClr>
                  </a:outerShdw>
                </a:effectLst>
                <a:latin typeface="Arial Narrow" pitchFamily="34" charset="0"/>
              </a:rPr>
              <a:t>Man's mind, stretched to a new idea, never goes back to its original dimensions." </a:t>
            </a:r>
            <a:br>
              <a:rPr lang="en-US" sz="3600" b="0" i="1" dirty="0" smtClean="0">
                <a:effectLst>
                  <a:outerShdw blurRad="38100" dist="38100" dir="2700000" algn="tl">
                    <a:srgbClr val="000000">
                      <a:alpha val="43137"/>
                    </a:srgbClr>
                  </a:outerShdw>
                </a:effectLst>
                <a:latin typeface="Arial Narrow" pitchFamily="34" charset="0"/>
              </a:rPr>
            </a:br>
            <a:r>
              <a:rPr lang="en-US" sz="2800" b="0" i="1" dirty="0" smtClean="0">
                <a:latin typeface="Arial Narrow" pitchFamily="34" charset="0"/>
              </a:rPr>
              <a:t>~Oliver Wendell Holmes, Jr.</a:t>
            </a:r>
            <a:br>
              <a:rPr lang="en-US" sz="2800" b="0" i="1" dirty="0" smtClean="0">
                <a:latin typeface="Arial Narrow" pitchFamily="34" charset="0"/>
              </a:rPr>
            </a:br>
            <a:r>
              <a:rPr lang="en-US" sz="2800" b="0" i="1" dirty="0" smtClean="0">
                <a:latin typeface="Arial Narrow" pitchFamily="34" charset="0"/>
              </a:rPr>
              <a:t/>
            </a:r>
            <a:br>
              <a:rPr lang="en-US" sz="2800" b="0" i="1" dirty="0" smtClean="0">
                <a:latin typeface="Arial Narrow" pitchFamily="34" charset="0"/>
              </a:rPr>
            </a:br>
            <a:r>
              <a:rPr lang="en-US" sz="2800" b="0" dirty="0" smtClean="0">
                <a:latin typeface="Arial Narrow" pitchFamily="34" charset="0"/>
              </a:rPr>
              <a:t/>
            </a:r>
            <a:br>
              <a:rPr lang="en-US" sz="2800" b="0" dirty="0" smtClean="0">
                <a:latin typeface="Arial Narrow" pitchFamily="34" charset="0"/>
              </a:rPr>
            </a:br>
            <a:endParaRPr lang="en-US" sz="2800" b="0" dirty="0" smtClean="0">
              <a:latin typeface="Arial Narrow" pitchFamily="34" charset="0"/>
            </a:endParaRPr>
          </a:p>
        </p:txBody>
      </p:sp>
      <p:sp>
        <p:nvSpPr>
          <p:cNvPr id="3" name="Date Placeholder 2"/>
          <p:cNvSpPr>
            <a:spLocks noGrp="1"/>
          </p:cNvSpPr>
          <p:nvPr>
            <p:ph type="dt" sz="quarter" idx="10"/>
          </p:nvPr>
        </p:nvSpPr>
        <p:spPr/>
        <p:txBody>
          <a:bodyPr/>
          <a:lstStyle/>
          <a:p>
            <a:pPr>
              <a:defRPr/>
            </a:pPr>
            <a:fld id="{A77ED2C2-0C87-47F9-872B-647E68E4E5D4}" type="datetime1">
              <a:rPr lang="en-US" smtClean="0"/>
              <a:pPr>
                <a:defRPr/>
              </a:pPr>
              <a:t>7/30/2012</a:t>
            </a:fld>
            <a:endParaRPr lang="en-US" dirty="0"/>
          </a:p>
        </p:txBody>
      </p:sp>
      <p:sp>
        <p:nvSpPr>
          <p:cNvPr id="4" name="Slide Number Placeholder 3"/>
          <p:cNvSpPr>
            <a:spLocks noGrp="1"/>
          </p:cNvSpPr>
          <p:nvPr>
            <p:ph type="sldNum" sz="quarter" idx="11"/>
          </p:nvPr>
        </p:nvSpPr>
        <p:spPr/>
        <p:txBody>
          <a:bodyPr/>
          <a:lstStyle/>
          <a:p>
            <a:pPr>
              <a:defRPr/>
            </a:pPr>
            <a:fld id="{DF9DAA4D-F3D5-438A-8E29-ADBD26FBCF72}" type="slidenum">
              <a:rPr lang="en-US" smtClean="0"/>
              <a:pPr>
                <a:defRPr/>
              </a:pPr>
              <a:t>31</a:t>
            </a:fld>
            <a:endParaRPr lang="en-US" dirty="0"/>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3"/>
          <p:cNvSpPr>
            <a:spLocks noGrp="1" noChangeArrowheads="1"/>
          </p:cNvSpPr>
          <p:nvPr>
            <p:ph idx="1"/>
          </p:nvPr>
        </p:nvSpPr>
        <p:spPr>
          <a:xfrm>
            <a:off x="1981200" y="1092201"/>
            <a:ext cx="4343400" cy="4267199"/>
          </a:xfrm>
          <a:prstGeom prst="roundRect">
            <a:avLst>
              <a:gd name="adj" fmla="val 16667"/>
            </a:avLst>
          </a:prstGeom>
          <a:solidFill>
            <a:srgbClr val="99CC00">
              <a:alpha val="50196"/>
            </a:srgbClr>
          </a:solidFill>
          <a:ln w="28575">
            <a:solidFill>
              <a:srgbClr val="0A2D6B"/>
            </a:solidFill>
            <a:round/>
          </a:ln>
          <a:scene3d>
            <a:camera prst="orthographicFront"/>
            <a:lightRig rig="threePt" dir="t"/>
          </a:scene3d>
          <a:sp3d>
            <a:bevelT w="165100" prst="coolSlant"/>
          </a:sp3d>
        </p:spPr>
        <p:txBody>
          <a:bodyPr wrap="none" rtlCol="0" anchor="ctr">
            <a:normAutofit/>
          </a:bodyPr>
          <a:lstStyle/>
          <a:p>
            <a:pPr marL="347663" indent="-347663" eaLnBrk="1" fontAlgn="auto" hangingPunct="1">
              <a:lnSpc>
                <a:spcPct val="90000"/>
              </a:lnSpc>
              <a:spcBef>
                <a:spcPts val="0"/>
              </a:spcBef>
              <a:spcAft>
                <a:spcPts val="0"/>
              </a:spcAft>
              <a:buClr>
                <a:srgbClr val="6F0000"/>
              </a:buClr>
              <a:buSzPct val="80000"/>
              <a:buFontTx/>
              <a:buNone/>
              <a:defRPr/>
            </a:pPr>
            <a:r>
              <a:rPr lang="en-US" sz="3800" kern="0" dirty="0" smtClean="0">
                <a:solidFill>
                  <a:srgbClr val="0A2D6B"/>
                </a:solidFill>
                <a:latin typeface="Arial Narrow" pitchFamily="34" charset="0"/>
              </a:rPr>
              <a:t>Focus</a:t>
            </a:r>
          </a:p>
          <a:p>
            <a:pPr marL="347663" indent="-347663" eaLnBrk="1" fontAlgn="auto" hangingPunct="1">
              <a:lnSpc>
                <a:spcPct val="90000"/>
              </a:lnSpc>
              <a:spcBef>
                <a:spcPts val="0"/>
              </a:spcBef>
              <a:spcAft>
                <a:spcPts val="0"/>
              </a:spcAft>
              <a:buClr>
                <a:srgbClr val="6F0000"/>
              </a:buClr>
              <a:buSzPct val="80000"/>
              <a:buFontTx/>
              <a:buNone/>
              <a:defRPr/>
            </a:pPr>
            <a:r>
              <a:rPr lang="en-US" sz="3800" kern="0" dirty="0" smtClean="0">
                <a:solidFill>
                  <a:srgbClr val="0A2D6B"/>
                </a:solidFill>
                <a:latin typeface="Arial Narrow" pitchFamily="34" charset="0"/>
              </a:rPr>
              <a:t>Coherence</a:t>
            </a:r>
          </a:p>
          <a:p>
            <a:pPr marL="347663" indent="-347663" eaLnBrk="1" fontAlgn="auto" hangingPunct="1">
              <a:lnSpc>
                <a:spcPct val="90000"/>
              </a:lnSpc>
              <a:spcBef>
                <a:spcPts val="0"/>
              </a:spcBef>
              <a:spcAft>
                <a:spcPts val="0"/>
              </a:spcAft>
              <a:buClr>
                <a:srgbClr val="6F0000"/>
              </a:buClr>
              <a:buSzPct val="80000"/>
              <a:buFontTx/>
              <a:buNone/>
              <a:defRPr/>
            </a:pPr>
            <a:r>
              <a:rPr lang="en-US" sz="3800" b="1" kern="0" dirty="0" smtClean="0">
                <a:solidFill>
                  <a:srgbClr val="C00000"/>
                </a:solidFill>
                <a:latin typeface="Arial Narrow" pitchFamily="34" charset="0"/>
              </a:rPr>
              <a:t>Fluency</a:t>
            </a:r>
          </a:p>
          <a:p>
            <a:pPr marL="347663" indent="-347663" eaLnBrk="1" fontAlgn="auto" hangingPunct="1">
              <a:lnSpc>
                <a:spcPct val="90000"/>
              </a:lnSpc>
              <a:spcBef>
                <a:spcPts val="0"/>
              </a:spcBef>
              <a:spcAft>
                <a:spcPts val="0"/>
              </a:spcAft>
              <a:buClr>
                <a:srgbClr val="6F0000"/>
              </a:buClr>
              <a:buSzPct val="80000"/>
              <a:buFontTx/>
              <a:buNone/>
              <a:defRPr/>
            </a:pPr>
            <a:r>
              <a:rPr lang="en-US" sz="3800" b="1" kern="0" dirty="0" smtClean="0">
                <a:solidFill>
                  <a:srgbClr val="C00000"/>
                </a:solidFill>
                <a:latin typeface="Arial Narrow" pitchFamily="34" charset="0"/>
              </a:rPr>
              <a:t>Deep Understanding</a:t>
            </a:r>
          </a:p>
          <a:p>
            <a:pPr marL="347663" indent="-347663" eaLnBrk="1" fontAlgn="auto" hangingPunct="1">
              <a:lnSpc>
                <a:spcPct val="90000"/>
              </a:lnSpc>
              <a:spcBef>
                <a:spcPts val="0"/>
              </a:spcBef>
              <a:spcAft>
                <a:spcPts val="0"/>
              </a:spcAft>
              <a:buClr>
                <a:srgbClr val="6F0000"/>
              </a:buClr>
              <a:buSzPct val="80000"/>
              <a:buFontTx/>
              <a:buNone/>
              <a:defRPr/>
            </a:pPr>
            <a:r>
              <a:rPr lang="en-US" sz="3800" b="1" kern="0" dirty="0" smtClean="0">
                <a:solidFill>
                  <a:srgbClr val="C00000"/>
                </a:solidFill>
                <a:latin typeface="Arial Narrow" pitchFamily="34" charset="0"/>
              </a:rPr>
              <a:t>Applications</a:t>
            </a:r>
          </a:p>
          <a:p>
            <a:pPr marL="347663" indent="-347663" eaLnBrk="1" fontAlgn="auto" hangingPunct="1">
              <a:lnSpc>
                <a:spcPct val="90000"/>
              </a:lnSpc>
              <a:spcBef>
                <a:spcPts val="0"/>
              </a:spcBef>
              <a:spcAft>
                <a:spcPts val="0"/>
              </a:spcAft>
              <a:buClr>
                <a:srgbClr val="6F0000"/>
              </a:buClr>
              <a:buSzPct val="80000"/>
              <a:buFontTx/>
              <a:buNone/>
              <a:defRPr/>
            </a:pPr>
            <a:r>
              <a:rPr lang="en-US" sz="3800" b="1" kern="0" dirty="0" smtClean="0">
                <a:solidFill>
                  <a:srgbClr val="C00000"/>
                </a:solidFill>
                <a:latin typeface="Arial Narrow" pitchFamily="34" charset="0"/>
              </a:rPr>
              <a:t>Balanced Approach</a:t>
            </a:r>
          </a:p>
        </p:txBody>
      </p:sp>
      <p:pic>
        <p:nvPicPr>
          <p:cNvPr id="3"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3"/>
          <p:cNvSpPr>
            <a:spLocks noGrp="1" noChangeArrowheads="1"/>
          </p:cNvSpPr>
          <p:nvPr>
            <p:ph idx="1"/>
          </p:nvPr>
        </p:nvSpPr>
        <p:spPr>
          <a:xfrm>
            <a:off x="1981200" y="1092201"/>
            <a:ext cx="4343400" cy="4267199"/>
          </a:xfrm>
          <a:prstGeom prst="roundRect">
            <a:avLst>
              <a:gd name="adj" fmla="val 16667"/>
            </a:avLst>
          </a:prstGeom>
          <a:solidFill>
            <a:srgbClr val="99CC00">
              <a:alpha val="50196"/>
            </a:srgbClr>
          </a:solidFill>
          <a:ln w="28575">
            <a:solidFill>
              <a:srgbClr val="0A2D6B"/>
            </a:solidFill>
            <a:round/>
          </a:ln>
          <a:scene3d>
            <a:camera prst="orthographicFront"/>
            <a:lightRig rig="threePt" dir="t"/>
          </a:scene3d>
          <a:sp3d>
            <a:bevelT w="165100" prst="coolSlant"/>
          </a:sp3d>
        </p:spPr>
        <p:txBody>
          <a:bodyPr wrap="none" rtlCol="0" anchor="ctr">
            <a:normAutofit/>
          </a:bodyPr>
          <a:lstStyle/>
          <a:p>
            <a:pPr marL="347663" indent="-347663" algn="ctr" eaLnBrk="1" fontAlgn="auto" hangingPunct="1">
              <a:lnSpc>
                <a:spcPct val="90000"/>
              </a:lnSpc>
              <a:spcBef>
                <a:spcPts val="0"/>
              </a:spcBef>
              <a:spcAft>
                <a:spcPts val="0"/>
              </a:spcAft>
              <a:buClr>
                <a:srgbClr val="6F0000"/>
              </a:buClr>
              <a:buSzPct val="80000"/>
              <a:buFontTx/>
              <a:buNone/>
              <a:defRPr/>
            </a:pPr>
            <a:r>
              <a:rPr lang="en-US" sz="6000" kern="0" dirty="0" smtClean="0">
                <a:solidFill>
                  <a:srgbClr val="0A2D6B"/>
                </a:solidFill>
                <a:latin typeface="Arial Narrow" pitchFamily="34" charset="0"/>
              </a:rPr>
              <a:t>Focus</a:t>
            </a:r>
          </a:p>
          <a:p>
            <a:pPr marL="347663" indent="-347663" algn="ctr" eaLnBrk="1" fontAlgn="auto" hangingPunct="1">
              <a:lnSpc>
                <a:spcPct val="90000"/>
              </a:lnSpc>
              <a:spcBef>
                <a:spcPts val="0"/>
              </a:spcBef>
              <a:spcAft>
                <a:spcPts val="0"/>
              </a:spcAft>
              <a:buClr>
                <a:srgbClr val="6F0000"/>
              </a:buClr>
              <a:buSzPct val="80000"/>
              <a:buFontTx/>
              <a:buNone/>
              <a:defRPr/>
            </a:pPr>
            <a:r>
              <a:rPr lang="en-US" sz="6000" kern="0" dirty="0" smtClean="0">
                <a:solidFill>
                  <a:srgbClr val="0A2D6B"/>
                </a:solidFill>
                <a:latin typeface="Arial Narrow" pitchFamily="34" charset="0"/>
              </a:rPr>
              <a:t>Coherence</a:t>
            </a:r>
          </a:p>
          <a:p>
            <a:pPr marL="347663" indent="-347663" algn="ctr" eaLnBrk="1" fontAlgn="auto" hangingPunct="1">
              <a:lnSpc>
                <a:spcPct val="90000"/>
              </a:lnSpc>
              <a:spcBef>
                <a:spcPts val="0"/>
              </a:spcBef>
              <a:spcAft>
                <a:spcPts val="0"/>
              </a:spcAft>
              <a:buClr>
                <a:srgbClr val="6F0000"/>
              </a:buClr>
              <a:buSzPct val="80000"/>
              <a:buFontTx/>
              <a:buNone/>
              <a:defRPr/>
            </a:pPr>
            <a:r>
              <a:rPr lang="en-US" sz="6000" b="1" kern="0" dirty="0" smtClean="0">
                <a:solidFill>
                  <a:srgbClr val="C00000"/>
                </a:solidFill>
                <a:latin typeface="Arial Narrow" pitchFamily="34" charset="0"/>
              </a:rPr>
              <a:t>Rigor</a:t>
            </a:r>
          </a:p>
        </p:txBody>
      </p:sp>
      <p:pic>
        <p:nvPicPr>
          <p:cNvPr id="3"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3"/>
          <p:cNvSpPr>
            <a:spLocks noGrp="1" noChangeArrowheads="1"/>
          </p:cNvSpPr>
          <p:nvPr>
            <p:ph idx="1"/>
          </p:nvPr>
        </p:nvSpPr>
        <p:spPr>
          <a:xfrm>
            <a:off x="533400" y="1524000"/>
            <a:ext cx="3657600" cy="3733800"/>
          </a:xfrm>
          <a:prstGeom prst="roundRect">
            <a:avLst>
              <a:gd name="adj" fmla="val 16667"/>
            </a:avLst>
          </a:prstGeom>
          <a:solidFill>
            <a:srgbClr val="99CC00">
              <a:alpha val="50196"/>
            </a:srgbClr>
          </a:solidFill>
          <a:ln w="28575">
            <a:solidFill>
              <a:srgbClr val="0A2D6B"/>
            </a:solidFill>
            <a:round/>
          </a:ln>
          <a:scene3d>
            <a:camera prst="orthographicFront"/>
            <a:lightRig rig="threePt" dir="t"/>
          </a:scene3d>
          <a:sp3d>
            <a:bevelT w="165100" prst="coolSlant"/>
          </a:sp3d>
        </p:spPr>
        <p:txBody>
          <a:bodyPr wrap="none" rtlCol="0" anchor="ctr">
            <a:normAutofit/>
          </a:bodyPr>
          <a:lstStyle/>
          <a:p>
            <a:pPr marL="347663" indent="-347663" algn="ctr" eaLnBrk="1" fontAlgn="auto" hangingPunct="1">
              <a:lnSpc>
                <a:spcPct val="90000"/>
              </a:lnSpc>
              <a:spcBef>
                <a:spcPts val="0"/>
              </a:spcBef>
              <a:spcAft>
                <a:spcPts val="0"/>
              </a:spcAft>
              <a:buClr>
                <a:srgbClr val="6F0000"/>
              </a:buClr>
              <a:buSzPct val="80000"/>
              <a:buFontTx/>
              <a:buNone/>
              <a:defRPr/>
            </a:pPr>
            <a:r>
              <a:rPr lang="en-US" sz="6000" kern="0" dirty="0" smtClean="0">
                <a:solidFill>
                  <a:srgbClr val="0A2D6B"/>
                </a:solidFill>
                <a:latin typeface="Arial Narrow" pitchFamily="34" charset="0"/>
              </a:rPr>
              <a:t>Focus </a:t>
            </a:r>
          </a:p>
        </p:txBody>
      </p:sp>
      <p:sp>
        <p:nvSpPr>
          <p:cNvPr id="6" name="TextBox 5"/>
          <p:cNvSpPr txBox="1"/>
          <p:nvPr/>
        </p:nvSpPr>
        <p:spPr>
          <a:xfrm>
            <a:off x="4800600" y="1600200"/>
            <a:ext cx="3581400" cy="923330"/>
          </a:xfrm>
          <a:prstGeom prst="rect">
            <a:avLst/>
          </a:prstGeom>
          <a:noFill/>
        </p:spPr>
        <p:txBody>
          <a:bodyPr wrap="square" rtlCol="0">
            <a:spAutoFit/>
          </a:bodyPr>
          <a:lstStyle/>
          <a:p>
            <a:r>
              <a:rPr lang="en-US" sz="3600" b="1" dirty="0" smtClean="0">
                <a:solidFill>
                  <a:srgbClr val="C00000"/>
                </a:solidFill>
                <a:effectLst>
                  <a:outerShdw blurRad="38100" dist="38100" dir="2700000" algn="tl">
                    <a:srgbClr val="000000">
                      <a:alpha val="43137"/>
                    </a:srgbClr>
                  </a:outerShdw>
                </a:effectLst>
                <a:latin typeface="Arial Narrow" pitchFamily="34" charset="0"/>
              </a:rPr>
              <a:t>Focus</a:t>
            </a:r>
            <a:r>
              <a:rPr lang="en-US" sz="3600" dirty="0" smtClean="0">
                <a:effectLst>
                  <a:outerShdw blurRad="38100" dist="38100" dir="2700000" algn="tl">
                    <a:srgbClr val="000000">
                      <a:alpha val="43137"/>
                    </a:srgbClr>
                  </a:outerShdw>
                </a:effectLst>
                <a:latin typeface="Arial Narrow" pitchFamily="34" charset="0"/>
              </a:rPr>
              <a:t>:</a:t>
            </a:r>
            <a:endParaRPr lang="en-US" sz="3600" dirty="0" smtClean="0">
              <a:latin typeface="Arial Narrow" pitchFamily="34" charset="0"/>
            </a:endParaRPr>
          </a:p>
          <a:p>
            <a:endParaRPr lang="en-US" dirty="0"/>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3"/>
          <p:cNvSpPr>
            <a:spLocks noGrp="1" noChangeArrowheads="1"/>
          </p:cNvSpPr>
          <p:nvPr>
            <p:ph idx="1"/>
          </p:nvPr>
        </p:nvSpPr>
        <p:spPr>
          <a:xfrm>
            <a:off x="533400" y="1524000"/>
            <a:ext cx="3657600" cy="3733800"/>
          </a:xfrm>
          <a:prstGeom prst="roundRect">
            <a:avLst>
              <a:gd name="adj" fmla="val 16667"/>
            </a:avLst>
          </a:prstGeom>
          <a:solidFill>
            <a:srgbClr val="99CC00">
              <a:alpha val="50196"/>
            </a:srgbClr>
          </a:solidFill>
          <a:ln w="28575">
            <a:solidFill>
              <a:srgbClr val="0A2D6B"/>
            </a:solidFill>
            <a:round/>
          </a:ln>
          <a:scene3d>
            <a:camera prst="orthographicFront"/>
            <a:lightRig rig="threePt" dir="t"/>
          </a:scene3d>
          <a:sp3d>
            <a:bevelT w="165100" prst="coolSlant"/>
          </a:sp3d>
        </p:spPr>
        <p:txBody>
          <a:bodyPr wrap="none" rtlCol="0" anchor="ctr">
            <a:normAutofit/>
          </a:bodyPr>
          <a:lstStyle/>
          <a:p>
            <a:pPr marL="347663" indent="-347663" algn="ctr" eaLnBrk="1" fontAlgn="auto" hangingPunct="1">
              <a:lnSpc>
                <a:spcPct val="90000"/>
              </a:lnSpc>
              <a:spcBef>
                <a:spcPts val="0"/>
              </a:spcBef>
              <a:spcAft>
                <a:spcPts val="0"/>
              </a:spcAft>
              <a:buClr>
                <a:srgbClr val="6F0000"/>
              </a:buClr>
              <a:buSzPct val="80000"/>
              <a:buFontTx/>
              <a:buNone/>
              <a:defRPr/>
            </a:pPr>
            <a:r>
              <a:rPr lang="en-US" sz="6000" kern="0" dirty="0" smtClean="0">
                <a:solidFill>
                  <a:srgbClr val="0A2D6B"/>
                </a:solidFill>
                <a:latin typeface="Arial Narrow" pitchFamily="34" charset="0"/>
              </a:rPr>
              <a:t>Focus </a:t>
            </a:r>
          </a:p>
        </p:txBody>
      </p:sp>
      <p:sp>
        <p:nvSpPr>
          <p:cNvPr id="6" name="TextBox 5"/>
          <p:cNvSpPr txBox="1"/>
          <p:nvPr/>
        </p:nvSpPr>
        <p:spPr>
          <a:xfrm>
            <a:off x="4800600" y="1600200"/>
            <a:ext cx="3581400" cy="3693319"/>
          </a:xfrm>
          <a:prstGeom prst="rect">
            <a:avLst/>
          </a:prstGeom>
          <a:noFill/>
        </p:spPr>
        <p:txBody>
          <a:bodyPr wrap="square" rtlCol="0">
            <a:spAutoFit/>
          </a:bodyPr>
          <a:lstStyle/>
          <a:p>
            <a:r>
              <a:rPr lang="en-US" sz="3600" b="1" dirty="0" smtClean="0">
                <a:solidFill>
                  <a:srgbClr val="C00000"/>
                </a:solidFill>
                <a:effectLst>
                  <a:outerShdw blurRad="38100" dist="38100" dir="2700000" algn="tl">
                    <a:srgbClr val="000000">
                      <a:alpha val="43137"/>
                    </a:srgbClr>
                  </a:outerShdw>
                </a:effectLst>
                <a:latin typeface="Arial Narrow" pitchFamily="34" charset="0"/>
              </a:rPr>
              <a:t>Focus</a:t>
            </a:r>
            <a:r>
              <a:rPr lang="en-US" sz="3600" dirty="0" smtClean="0">
                <a:effectLst>
                  <a:outerShdw blurRad="38100" dist="38100" dir="2700000" algn="tl">
                    <a:srgbClr val="000000">
                      <a:alpha val="43137"/>
                    </a:srgbClr>
                  </a:outerShdw>
                </a:effectLst>
                <a:latin typeface="Arial Narrow" pitchFamily="34" charset="0"/>
              </a:rPr>
              <a:t>:  Remember the mathematics big picture and focus on areas where there is a lot of return for the time invested.</a:t>
            </a:r>
            <a:endParaRPr lang="en-US" sz="3600" dirty="0" smtClean="0">
              <a:latin typeface="Arial Narrow" pitchFamily="34" charset="0"/>
            </a:endParaRPr>
          </a:p>
          <a:p>
            <a:endParaRPr lang="en-US" dirty="0"/>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1628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a:defRPr/>
            </a:pPr>
            <a:r>
              <a:rPr lang="en-US" sz="6000" dirty="0" smtClean="0">
                <a:solidFill>
                  <a:schemeClr val="accent3">
                    <a:lumMod val="75000"/>
                  </a:schemeClr>
                </a:solidFill>
                <a:effectLst>
                  <a:outerShdw blurRad="38100" dist="38100" dir="2700000" algn="tl">
                    <a:srgbClr val="000000">
                      <a:alpha val="43137"/>
                    </a:srgbClr>
                  </a:outerShdw>
                </a:effectLst>
                <a:latin typeface="Arial Narrow" pitchFamily="34" charset="0"/>
              </a:rPr>
              <a:t>Focus</a:t>
            </a:r>
            <a:endParaRPr lang="en-US" sz="6000" dirty="0">
              <a:solidFill>
                <a:schemeClr val="accent3">
                  <a:lumMod val="75000"/>
                </a:schemeClr>
              </a:solidFill>
              <a:effectLst>
                <a:outerShdw blurRad="38100" dist="38100" dir="2700000" algn="tl">
                  <a:srgbClr val="000000">
                    <a:alpha val="43137"/>
                  </a:srgbClr>
                </a:outerShdw>
              </a:effectLst>
              <a:latin typeface="Arial Narrow" pitchFamily="34" charset="0"/>
            </a:endParaRPr>
          </a:p>
        </p:txBody>
      </p:sp>
      <p:sp>
        <p:nvSpPr>
          <p:cNvPr id="39939" name="Content Placeholder 2"/>
          <p:cNvSpPr>
            <a:spLocks noGrp="1"/>
          </p:cNvSpPr>
          <p:nvPr>
            <p:ph idx="1"/>
          </p:nvPr>
        </p:nvSpPr>
        <p:spPr>
          <a:xfrm>
            <a:off x="0" y="1219200"/>
            <a:ext cx="9144000" cy="5029199"/>
          </a:xfrm>
        </p:spPr>
        <p:txBody>
          <a:bodyPr/>
          <a:lstStyle/>
          <a:p>
            <a:pPr marL="0" indent="0">
              <a:buFont typeface="Arial" pitchFamily="34" charset="0"/>
              <a:buNone/>
            </a:pPr>
            <a:r>
              <a:rPr lang="en-US" dirty="0" smtClean="0">
                <a:latin typeface="Arial Narrow" pitchFamily="34" charset="0"/>
              </a:rPr>
              <a:t>Focus is the deliberate choice of not only what to teach but the level of which to teach it, in the support of the critical areas.</a:t>
            </a:r>
          </a:p>
          <a:p>
            <a:pPr marL="0" indent="0">
              <a:spcBef>
                <a:spcPts val="0"/>
              </a:spcBef>
              <a:buFont typeface="Arial" pitchFamily="34" charset="0"/>
              <a:buNone/>
            </a:pPr>
            <a:r>
              <a:rPr lang="en-US" sz="1400" dirty="0" smtClean="0">
                <a:latin typeface="Arial Narrow" pitchFamily="34" charset="0"/>
              </a:rPr>
              <a:t>	</a:t>
            </a:r>
            <a:r>
              <a:rPr lang="en-US" sz="1800" dirty="0" smtClean="0">
                <a:latin typeface="Arial Narrow" pitchFamily="34" charset="0"/>
              </a:rPr>
              <a:t>			</a:t>
            </a:r>
          </a:p>
          <a:p>
            <a:pPr marL="0" indent="0">
              <a:buFont typeface="Arial" pitchFamily="34" charset="0"/>
              <a:buNone/>
            </a:pPr>
            <a:r>
              <a:rPr lang="en-US" dirty="0" smtClean="0">
                <a:latin typeface="Arial Narrow" pitchFamily="34" charset="0"/>
              </a:rPr>
              <a:t>The core is asking teachers to focus deeply on the concepts that are prioritized in the standards, so students can reach a strong foundational knowledge and deep conceptual understanding, which will allow them to transfer their mathematical skills and understanding across concepts and grades.</a:t>
            </a:r>
            <a:r>
              <a:rPr lang="en-US" sz="1800" dirty="0" smtClean="0">
                <a:latin typeface="Arial Narrow" pitchFamily="34" charset="0"/>
              </a:rPr>
              <a:t>					</a:t>
            </a:r>
            <a:r>
              <a:rPr lang="en-US" sz="2000" dirty="0" smtClean="0">
                <a:latin typeface="Arial Narrow" pitchFamily="34" charset="0"/>
              </a:rPr>
              <a:t>CCSS Authors</a:t>
            </a:r>
          </a:p>
          <a:p>
            <a:pPr marL="0" indent="0">
              <a:buFont typeface="Arial" pitchFamily="34" charset="0"/>
              <a:buNone/>
            </a:pPr>
            <a:r>
              <a:rPr lang="en-US" sz="1800" dirty="0" smtClean="0">
                <a:latin typeface="Arial Narrow" pitchFamily="34" charset="0"/>
              </a:rPr>
              <a:t>					</a:t>
            </a:r>
            <a:endParaRPr lang="en-US" sz="1800" dirty="0" smtClean="0"/>
          </a:p>
        </p:txBody>
      </p:sp>
      <p:sp>
        <p:nvSpPr>
          <p:cNvPr id="4" name="Date Placeholder 3"/>
          <p:cNvSpPr>
            <a:spLocks noGrp="1"/>
          </p:cNvSpPr>
          <p:nvPr>
            <p:ph type="dt" sz="quarter" idx="10"/>
          </p:nvPr>
        </p:nvSpPr>
        <p:spPr/>
        <p:txBody>
          <a:bodyPr/>
          <a:lstStyle/>
          <a:p>
            <a:pPr>
              <a:defRPr/>
            </a:pPr>
            <a:fld id="{A936E384-D683-4515-99F7-17D79FE849AD}" type="datetime1">
              <a:rPr lang="en-US" smtClean="0"/>
              <a:pPr>
                <a:defRPr/>
              </a:pPr>
              <a:t>7/30/2012</a:t>
            </a:fld>
            <a:endParaRPr lang="en-US" dirty="0"/>
          </a:p>
        </p:txBody>
      </p:sp>
      <p:sp>
        <p:nvSpPr>
          <p:cNvPr id="5" name="Slide Number Placeholder 4"/>
          <p:cNvSpPr>
            <a:spLocks noGrp="1"/>
          </p:cNvSpPr>
          <p:nvPr>
            <p:ph type="sldNum" sz="quarter" idx="11"/>
          </p:nvPr>
        </p:nvSpPr>
        <p:spPr/>
        <p:txBody>
          <a:bodyPr/>
          <a:lstStyle/>
          <a:p>
            <a:pPr>
              <a:defRPr/>
            </a:pPr>
            <a:fld id="{764336E3-2952-4C41-BA23-A4D8758F83FD}" type="slidenum">
              <a:rPr lang="en-US" smtClean="0"/>
              <a:pPr>
                <a:defRPr/>
              </a:pPr>
              <a:t>8</a:t>
            </a:fld>
            <a:endParaRPr lang="en-US" dirty="0"/>
          </a:p>
        </p:txBody>
      </p:sp>
      <p:pic>
        <p:nvPicPr>
          <p:cNvPr id="6"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315200" y="228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Task</a:t>
            </a:r>
            <a:endParaRPr lang="en-US" dirty="0"/>
          </a:p>
        </p:txBody>
      </p:sp>
      <p:sp>
        <p:nvSpPr>
          <p:cNvPr id="3" name="Content Placeholder 2"/>
          <p:cNvSpPr>
            <a:spLocks noGrp="1"/>
          </p:cNvSpPr>
          <p:nvPr>
            <p:ph idx="1"/>
          </p:nvPr>
        </p:nvSpPr>
        <p:spPr/>
        <p:txBody>
          <a:bodyPr/>
          <a:lstStyle/>
          <a:p>
            <a:r>
              <a:rPr lang="en-US" dirty="0" smtClean="0"/>
              <a:t>Take out your k-12 standards.</a:t>
            </a:r>
          </a:p>
          <a:p>
            <a:r>
              <a:rPr lang="en-US" dirty="0" smtClean="0"/>
              <a:t>Look for evidence of development of understanding of fractions.</a:t>
            </a:r>
          </a:p>
          <a:p>
            <a:r>
              <a:rPr lang="en-US" dirty="0" smtClean="0"/>
              <a:t>What do you notice?</a:t>
            </a:r>
            <a:endParaRPr lang="en-US" dirty="0"/>
          </a:p>
        </p:txBody>
      </p:sp>
      <p:sp>
        <p:nvSpPr>
          <p:cNvPr id="4" name="Date Placeholder 3"/>
          <p:cNvSpPr>
            <a:spLocks noGrp="1"/>
          </p:cNvSpPr>
          <p:nvPr>
            <p:ph type="dt" sz="half" idx="10"/>
          </p:nvPr>
        </p:nvSpPr>
        <p:spPr/>
        <p:txBody>
          <a:bodyPr/>
          <a:lstStyle/>
          <a:p>
            <a:pPr>
              <a:defRPr/>
            </a:pPr>
            <a:fld id="{E846AAAA-10F4-4090-A70F-0EB2027A671C}" type="datetime1">
              <a:rPr lang="en-US" smtClean="0"/>
              <a:pPr>
                <a:defRPr/>
              </a:pPr>
              <a:t>7/30/2012</a:t>
            </a:fld>
            <a:endParaRPr lang="en-US" dirty="0"/>
          </a:p>
        </p:txBody>
      </p:sp>
      <p:sp>
        <p:nvSpPr>
          <p:cNvPr id="5" name="Slide Number Placeholder 4"/>
          <p:cNvSpPr>
            <a:spLocks noGrp="1"/>
          </p:cNvSpPr>
          <p:nvPr>
            <p:ph type="sldNum" sz="quarter" idx="11"/>
          </p:nvPr>
        </p:nvSpPr>
        <p:spPr/>
        <p:txBody>
          <a:bodyPr/>
          <a:lstStyle/>
          <a:p>
            <a:pPr>
              <a:defRPr/>
            </a:pPr>
            <a:fld id="{E11FE5F1-B989-4101-94CE-92A09BE68C8F}" type="slidenum">
              <a:rPr lang="en-US" smtClean="0"/>
              <a:pPr>
                <a:defRPr/>
              </a:pPr>
              <a:t>9</a:t>
            </a:fld>
            <a:endParaRPr lang="en-US" dirty="0"/>
          </a:p>
        </p:txBody>
      </p:sp>
      <p:pic>
        <p:nvPicPr>
          <p:cNvPr id="6"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239000" y="228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~0980123</Template>
  <TotalTime>7248</TotalTime>
  <Words>3386</Words>
  <Application>Microsoft Office PowerPoint</Application>
  <PresentationFormat>On-screen Show (4:3)</PresentationFormat>
  <Paragraphs>333</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~0980123</vt:lpstr>
      <vt:lpstr>Slide 1</vt:lpstr>
      <vt:lpstr>Slide 2</vt:lpstr>
      <vt:lpstr>Slide 3</vt:lpstr>
      <vt:lpstr>Slide 4</vt:lpstr>
      <vt:lpstr>Slide 5</vt:lpstr>
      <vt:lpstr>Slide 6</vt:lpstr>
      <vt:lpstr>Slide 7</vt:lpstr>
      <vt:lpstr>Focus</vt:lpstr>
      <vt:lpstr>Your Task</vt:lpstr>
      <vt:lpstr>Focus on Fractions</vt:lpstr>
      <vt:lpstr>Slide 11</vt:lpstr>
      <vt:lpstr>Slide 12</vt:lpstr>
      <vt:lpstr>Slide 13</vt:lpstr>
      <vt:lpstr>Coherence</vt:lpstr>
      <vt:lpstr>Your Task</vt:lpstr>
      <vt:lpstr>Fractions Progression</vt:lpstr>
      <vt:lpstr>Slide 17</vt:lpstr>
      <vt:lpstr>Slide 18</vt:lpstr>
      <vt:lpstr>Rigor</vt:lpstr>
      <vt:lpstr>Slide 20</vt:lpstr>
      <vt:lpstr>Success breeds success!                             – Mia Hamm, 1972</vt:lpstr>
      <vt:lpstr>Georgia’s Mathematics Program  Indicators of Success</vt:lpstr>
      <vt:lpstr>Georgia’s Mathematics Program  Indicators of Success</vt:lpstr>
      <vt:lpstr>Slide 24</vt:lpstr>
      <vt:lpstr>Slide 25</vt:lpstr>
      <vt:lpstr>Success breeds success!                             – Mia Hamm, 1972</vt:lpstr>
      <vt:lpstr>What Now?</vt:lpstr>
      <vt:lpstr>What Now?</vt:lpstr>
      <vt:lpstr>Dr. Phil Daro suggests the following most  important ideas that need our attention:</vt:lpstr>
      <vt:lpstr>Thank You! Resources-  http://ccgpsmathematicsk-5.wikispaces.com/  http://ccgpsmathematics6-8.wikispaces.com/   http://ccgpsmathematics9-10.wikispaces.com/   </vt:lpstr>
      <vt:lpstr>"Man's mind, stretched to a new idea, never goes back to its original dimensions."  ~Oliver Wendell Holmes, Jr.   </vt:lpstr>
    </vt:vector>
  </TitlesOfParts>
  <Company>Georgia Department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CIA Monthly Update March 15, 2011</dc:title>
  <dc:creator>Sheila White</dc:creator>
  <cp:lastModifiedBy> </cp:lastModifiedBy>
  <cp:revision>601</cp:revision>
  <dcterms:created xsi:type="dcterms:W3CDTF">2011-03-21T15:55:23Z</dcterms:created>
  <dcterms:modified xsi:type="dcterms:W3CDTF">2012-07-30T17:45:10Z</dcterms:modified>
</cp:coreProperties>
</file>